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78" r:id="rId2"/>
    <p:sldId id="261" r:id="rId3"/>
    <p:sldId id="597" r:id="rId4"/>
    <p:sldId id="583" r:id="rId5"/>
    <p:sldId id="584" r:id="rId6"/>
    <p:sldId id="585" r:id="rId7"/>
    <p:sldId id="586" r:id="rId8"/>
    <p:sldId id="587" r:id="rId9"/>
    <p:sldId id="588" r:id="rId10"/>
    <p:sldId id="589" r:id="rId11"/>
    <p:sldId id="590" r:id="rId12"/>
    <p:sldId id="591" r:id="rId13"/>
    <p:sldId id="592" r:id="rId14"/>
    <p:sldId id="593" r:id="rId15"/>
    <p:sldId id="594" r:id="rId16"/>
    <p:sldId id="595" r:id="rId17"/>
    <p:sldId id="596" r:id="rId18"/>
    <p:sldId id="598" r:id="rId19"/>
    <p:sldId id="599" r:id="rId20"/>
    <p:sldId id="570" r:id="rId21"/>
    <p:sldId id="600" r:id="rId22"/>
    <p:sldId id="601" r:id="rId23"/>
    <p:sldId id="602" r:id="rId24"/>
    <p:sldId id="603" r:id="rId25"/>
    <p:sldId id="604" r:id="rId26"/>
    <p:sldId id="605" r:id="rId27"/>
    <p:sldId id="284" r:id="rId28"/>
  </p:sldIdLst>
  <p:sldSz cx="9144000" cy="5143500" type="screen16x9"/>
  <p:notesSz cx="6858000" cy="9144000"/>
  <p:defaultTextStyle>
    <a:defPPr>
      <a:defRPr lang="ru-RU"/>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5582"/>
    <a:srgbClr val="D6DAD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280" autoAdjust="0"/>
  </p:normalViewPr>
  <p:slideViewPr>
    <p:cSldViewPr snapToGrid="0" snapToObjects="1">
      <p:cViewPr varScale="1">
        <p:scale>
          <a:sx n="87" d="100"/>
          <a:sy n="87" d="100"/>
        </p:scale>
        <p:origin x="906" y="78"/>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png>
</file>

<file path=ppt/media/image4.jp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9DAD3A-556D-463C-A34F-EE83E4183EF7}" type="datetimeFigureOut">
              <a:rPr lang="en-US" smtClean="0"/>
              <a:t>10/8/2021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41926D-D1D0-4730-8BA3-F6B1AA0DCA1C}" type="slidenum">
              <a:rPr lang="en-US" smtClean="0"/>
              <a:t>‹#›</a:t>
            </a:fld>
            <a:endParaRPr lang="en-US"/>
          </a:p>
        </p:txBody>
      </p:sp>
    </p:spTree>
    <p:extLst>
      <p:ext uri="{BB962C8B-B14F-4D97-AF65-F5344CB8AC3E}">
        <p14:creationId xmlns:p14="http://schemas.microsoft.com/office/powerpoint/2010/main" val="2720152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latin typeface="Arial" pitchFamily="34" charset="0"/>
              </a:rPr>
              <a:t>Each multi threaded routine in T24 must have a PGM.FILE entry with TYPE = B which stands for BATCH.</a:t>
            </a:r>
          </a:p>
          <a:p>
            <a:endParaRPr lang="en-US" dirty="0">
              <a:latin typeface="Arial" pitchFamily="34" charset="0"/>
            </a:endParaRPr>
          </a:p>
          <a:p>
            <a:r>
              <a:rPr lang="en-US" dirty="0">
                <a:latin typeface="Arial" pitchFamily="34" charset="0"/>
              </a:rPr>
              <a:t>Each B type routine has an entry in the BATCH application, and a service is no different. A service could be made up of one multi threaded routine or multiple routines that must be run in an order. You will use the BATCH record to define this order using the JOB field. The BATCH record that you will create will NOT have a BATCH.STAGE defined as this record must NOT be picked up during COB.</a:t>
            </a:r>
          </a:p>
          <a:p>
            <a:endParaRPr lang="en-US" dirty="0">
              <a:latin typeface="Arial" pitchFamily="34" charset="0"/>
            </a:endParaRPr>
          </a:p>
          <a:p>
            <a:r>
              <a:rPr lang="en-US" dirty="0">
                <a:latin typeface="Arial" pitchFamily="34" charset="0"/>
              </a:rPr>
              <a:t>Finally, you must create a record in the application TSA.SERVICE. The ID of the record must match the BATCH record Id. Why is this? – This is because when you start off a service, T24 looks for a record in the BATCH application and then finds out which routine it must execute in the background.</a:t>
            </a:r>
          </a:p>
          <a:p>
            <a:endParaRPr lang="en-US" dirty="0"/>
          </a:p>
        </p:txBody>
      </p:sp>
      <p:sp>
        <p:nvSpPr>
          <p:cNvPr id="4" name="Номер слайда 3"/>
          <p:cNvSpPr>
            <a:spLocks noGrp="1"/>
          </p:cNvSpPr>
          <p:nvPr>
            <p:ph type="sldNum" sz="quarter" idx="5"/>
          </p:nvPr>
        </p:nvSpPr>
        <p:spPr/>
        <p:txBody>
          <a:bodyPr/>
          <a:lstStyle/>
          <a:p>
            <a:fld id="{F941926D-D1D0-4730-8BA3-F6B1AA0DCA1C}" type="slidenum">
              <a:rPr lang="en-US" smtClean="0"/>
              <a:t>8</a:t>
            </a:fld>
            <a:endParaRPr lang="en-US"/>
          </a:p>
        </p:txBody>
      </p:sp>
    </p:spTree>
    <p:extLst>
      <p:ext uri="{BB962C8B-B14F-4D97-AF65-F5344CB8AC3E}">
        <p14:creationId xmlns:p14="http://schemas.microsoft.com/office/powerpoint/2010/main" val="22827150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latin typeface="Arial" pitchFamily="34" charset="0"/>
              </a:rPr>
              <a:t>You must first turn the service on using the SERVICE.CONTROL field in TSA.SERVICE. This change must be authorised. You must remember that this action does not start off the service in the background. Its only a flag to say that the service will be picked up and executed.</a:t>
            </a:r>
          </a:p>
          <a:p>
            <a:endParaRPr lang="en-US" dirty="0">
              <a:latin typeface="Arial" pitchFamily="34" charset="0"/>
            </a:endParaRPr>
          </a:p>
          <a:p>
            <a:r>
              <a:rPr lang="en-US" dirty="0">
                <a:latin typeface="Arial" pitchFamily="34" charset="0"/>
              </a:rPr>
              <a:t>You must then start the tSM program. This can be done only from the </a:t>
            </a:r>
            <a:r>
              <a:rPr lang="en-US" dirty="0" err="1">
                <a:latin typeface="Arial" pitchFamily="34" charset="0"/>
              </a:rPr>
              <a:t>jBASE</a:t>
            </a:r>
            <a:r>
              <a:rPr lang="en-US" dirty="0">
                <a:latin typeface="Arial" pitchFamily="34" charset="0"/>
              </a:rPr>
              <a:t> prompt. This will cause all service records with either START or AUTO to be picked up to be started.</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6200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latin typeface="Arial" pitchFamily="34" charset="0"/>
              </a:rPr>
              <a:t>1. COB stands for Close Of Business</a:t>
            </a:r>
          </a:p>
          <a:p>
            <a:r>
              <a:rPr lang="en-US" dirty="0">
                <a:latin typeface="Arial" pitchFamily="34" charset="0"/>
              </a:rPr>
              <a:t>2. COB marks the end of all financial transactions for the day and rolls forward the T24 date to the next business day</a:t>
            </a:r>
          </a:p>
          <a:p>
            <a:r>
              <a:rPr lang="en-US" dirty="0">
                <a:latin typeface="Arial" pitchFamily="34" charset="0"/>
              </a:rPr>
              <a:t>3. COB can be run on every working day of the bank</a:t>
            </a:r>
          </a:p>
          <a:p>
            <a:pPr>
              <a:buFont typeface="Calibri" pitchFamily="34" charset="0"/>
              <a:buNone/>
            </a:pPr>
            <a:endParaRPr lang="en-US" dirty="0">
              <a:latin typeface="Arial" pitchFamily="34" charset="0"/>
            </a:endParaRPr>
          </a:p>
          <a:p>
            <a:pPr>
              <a:buFont typeface="Calibri" pitchFamily="34" charset="0"/>
              <a:buNone/>
            </a:pPr>
            <a:r>
              <a:rPr lang="en-US" dirty="0">
                <a:latin typeface="Arial" pitchFamily="34" charset="0"/>
              </a:rPr>
              <a:t>Let’s understand one of the processes done during COB with a simple example</a:t>
            </a:r>
          </a:p>
          <a:p>
            <a:pPr>
              <a:buFont typeface="Calibri" pitchFamily="34" charset="0"/>
              <a:buNone/>
            </a:pPr>
            <a:endParaRPr lang="en-US" dirty="0">
              <a:latin typeface="Arial" pitchFamily="34" charset="0"/>
            </a:endParaRPr>
          </a:p>
          <a:p>
            <a:pPr>
              <a:buFont typeface="Calibri" pitchFamily="34" charset="0"/>
              <a:buNone/>
            </a:pPr>
            <a:r>
              <a:rPr lang="en-US" dirty="0">
                <a:latin typeface="Arial" pitchFamily="34" charset="0"/>
              </a:rPr>
              <a:t>Steve has taken a loan from a bank at a 10% rate of interest, payable back to the bank in a year. This amount will be paid by him in 12 monthly installments. The bank would like to keep a daily track of the interest amount they are due to receive from Steve at the end of the month. So, they calculate the amount payable by him everyday. This is done to keep the Profit and Loss/Balance sheet current. Now, this is just for one customer. Imagine the bank has given 100,000 loans with different interest rates for different periods of time to individuals like Steve. It’s an arduous task for the bank to do the whole process manually. So, they automate it. However the amount payable to the bank need not be calculated during normal working hours of the bank (because they will be busy doing other day to day activities of the bank). So they do it at the end of the day. The process of calculating the interest payable, but not yet fallen due for payment, is called Accrual. Therefore, accrual is one of the processes that is done during T24’s COB (Close of Business)</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43114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buFont typeface="+mj-lt"/>
              <a:buNone/>
            </a:pPr>
            <a:r>
              <a:rPr lang="en-US" dirty="0">
                <a:latin typeface="Arial" pitchFamily="34" charset="0"/>
              </a:rPr>
              <a:t>COB runs in five stages, A-S-R-D-O</a:t>
            </a:r>
          </a:p>
          <a:p>
            <a:pPr>
              <a:buFont typeface="Calibri" pitchFamily="34" charset="0"/>
              <a:buChar char="•"/>
            </a:pPr>
            <a:endParaRPr lang="en-US" dirty="0">
              <a:latin typeface="Arial" pitchFamily="34" charset="0"/>
            </a:endParaRPr>
          </a:p>
          <a:p>
            <a:r>
              <a:rPr lang="en-US" dirty="0">
                <a:latin typeface="Arial" pitchFamily="34" charset="0"/>
              </a:rPr>
              <a:t>A stands for Application stage. It involves all the individual application processes. Eg: Forex, Funds Transfer, etc.</a:t>
            </a:r>
          </a:p>
          <a:p>
            <a:endParaRPr lang="en-US" dirty="0">
              <a:latin typeface="Arial" pitchFamily="34" charset="0"/>
            </a:endParaRPr>
          </a:p>
          <a:p>
            <a:r>
              <a:rPr lang="en-US" dirty="0">
                <a:latin typeface="Arial" pitchFamily="34" charset="0"/>
              </a:rPr>
              <a:t>S stands for System Wide stage. It involves jobs that are common to T24. Eg: Interest accrual, Interest capitalization</a:t>
            </a:r>
          </a:p>
          <a:p>
            <a:endParaRPr lang="en-US" dirty="0">
              <a:latin typeface="Arial" pitchFamily="34" charset="0"/>
            </a:endParaRPr>
          </a:p>
          <a:p>
            <a:r>
              <a:rPr lang="en-US" dirty="0">
                <a:latin typeface="Arial" pitchFamily="34" charset="0"/>
              </a:rPr>
              <a:t>R stands for Reporting stage. It involves generation and printing of reports. Eg: Trial Balance, Transaction journal etc.</a:t>
            </a:r>
          </a:p>
          <a:p>
            <a:endParaRPr lang="en-US" dirty="0">
              <a:latin typeface="Arial" pitchFamily="34" charset="0"/>
            </a:endParaRPr>
          </a:p>
          <a:p>
            <a:r>
              <a:rPr lang="en-US" dirty="0">
                <a:latin typeface="Arial" pitchFamily="34" charset="0"/>
              </a:rPr>
              <a:t>D stands for Start Of Day stage. It involves all the start of day operations and date change. Eg: Executing standing orders etc.</a:t>
            </a:r>
          </a:p>
          <a:p>
            <a:endParaRPr lang="en-US" dirty="0">
              <a:latin typeface="Arial" pitchFamily="34" charset="0"/>
            </a:endParaRPr>
          </a:p>
          <a:p>
            <a:r>
              <a:rPr lang="en-US" dirty="0">
                <a:latin typeface="Arial" pitchFamily="34" charset="0"/>
              </a:rPr>
              <a:t>O stands for Online stage. It involves any non-critical reports and processes which can be run after the system has returned to online mode. Eg: Jobs to clean up of temporary work files, etc.</a:t>
            </a:r>
          </a:p>
          <a:p>
            <a:endParaRPr lang="en-US" dirty="0"/>
          </a:p>
        </p:txBody>
      </p:sp>
      <p:sp>
        <p:nvSpPr>
          <p:cNvPr id="4" name="Номер слайда 3"/>
          <p:cNvSpPr>
            <a:spLocks noGrp="1"/>
          </p:cNvSpPr>
          <p:nvPr>
            <p:ph type="sldNum" sz="quarter" idx="5"/>
          </p:nvPr>
        </p:nvSpPr>
        <p:spPr/>
        <p:txBody>
          <a:bodyPr/>
          <a:lstStyle/>
          <a:p>
            <a:fld id="{F941926D-D1D0-4730-8BA3-F6B1AA0DCA1C}" type="slidenum">
              <a:rPr lang="en-US" smtClean="0"/>
              <a:t>20</a:t>
            </a:fld>
            <a:endParaRPr lang="en-US"/>
          </a:p>
        </p:txBody>
      </p:sp>
    </p:spTree>
    <p:extLst>
      <p:ext uri="{BB962C8B-B14F-4D97-AF65-F5344CB8AC3E}">
        <p14:creationId xmlns:p14="http://schemas.microsoft.com/office/powerpoint/2010/main" val="5403221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228600" indent="-228600">
              <a:buFontTx/>
              <a:buAutoNum type="arabicPeriod"/>
            </a:pPr>
            <a:r>
              <a:rPr lang="en-US" dirty="0">
                <a:latin typeface="Arial" pitchFamily="34" charset="0"/>
              </a:rPr>
              <a:t>When you initiate COB, either in debug mode or interactive mode</a:t>
            </a:r>
          </a:p>
          <a:p>
            <a:pPr marL="228600" indent="-228600">
              <a:buFontTx/>
              <a:buAutoNum type="arabicPeriod"/>
            </a:pPr>
            <a:r>
              <a:rPr lang="en-US" dirty="0">
                <a:latin typeface="Arial" pitchFamily="34" charset="0"/>
              </a:rPr>
              <a:t>The System Mode is changed from Online mode to Batch mode. This is reflected in the DATES application. This is to indicate that COB is currently running on the system</a:t>
            </a:r>
          </a:p>
          <a:p>
            <a:pPr marL="228600" indent="-228600">
              <a:buFontTx/>
              <a:buAutoNum type="arabicPeriod"/>
            </a:pPr>
            <a:r>
              <a:rPr lang="en-US" dirty="0">
                <a:latin typeface="Arial" pitchFamily="34" charset="0"/>
              </a:rPr>
              <a:t>The Execution of COB jobs take place in A, S, R, D order</a:t>
            </a:r>
          </a:p>
          <a:p>
            <a:pPr marL="228600" indent="-228600">
              <a:buFontTx/>
              <a:buAutoNum type="arabicPeriod"/>
            </a:pPr>
            <a:r>
              <a:rPr lang="en-US" dirty="0">
                <a:latin typeface="Arial" pitchFamily="34" charset="0"/>
              </a:rPr>
              <a:t>The System is changed to Online mode at the start of “O” stage of COB. This is also reflected in the DATES application</a:t>
            </a:r>
          </a:p>
          <a:p>
            <a:pPr marL="228600" indent="-228600">
              <a:buFontTx/>
              <a:buAutoNum type="arabicPeriod"/>
            </a:pPr>
            <a:r>
              <a:rPr lang="en-US" dirty="0">
                <a:latin typeface="Arial" pitchFamily="34" charset="0"/>
              </a:rPr>
              <a:t>Finally all the jobs in the online stage are completed.</a:t>
            </a:r>
          </a:p>
          <a:p>
            <a:endParaRPr lang="en-US" dirty="0"/>
          </a:p>
        </p:txBody>
      </p:sp>
      <p:sp>
        <p:nvSpPr>
          <p:cNvPr id="4" name="Номер слайда 3"/>
          <p:cNvSpPr>
            <a:spLocks noGrp="1"/>
          </p:cNvSpPr>
          <p:nvPr>
            <p:ph type="sldNum" sz="quarter" idx="5"/>
          </p:nvPr>
        </p:nvSpPr>
        <p:spPr/>
        <p:txBody>
          <a:bodyPr/>
          <a:lstStyle/>
          <a:p>
            <a:fld id="{F941926D-D1D0-4730-8BA3-F6B1AA0DCA1C}" type="slidenum">
              <a:rPr lang="en-US" smtClean="0"/>
              <a:t>21</a:t>
            </a:fld>
            <a:endParaRPr lang="en-US"/>
          </a:p>
        </p:txBody>
      </p:sp>
    </p:spTree>
    <p:extLst>
      <p:ext uri="{BB962C8B-B14F-4D97-AF65-F5344CB8AC3E}">
        <p14:creationId xmlns:p14="http://schemas.microsoft.com/office/powerpoint/2010/main" val="1879063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latin typeface="Arial" pitchFamily="34" charset="0"/>
              </a:rPr>
              <a:t>COB supports 24 hour non stop processing</a:t>
            </a:r>
          </a:p>
          <a:p>
            <a:pPr lvl="1">
              <a:buFont typeface="Calibri" pitchFamily="34" charset="0"/>
              <a:buNone/>
            </a:pPr>
            <a:r>
              <a:rPr lang="en-US" dirty="0">
                <a:latin typeface="Arial" pitchFamily="34" charset="0"/>
              </a:rPr>
              <a:t>1.1 For this a product named NS (Non Stop) needs to be installed</a:t>
            </a:r>
          </a:p>
          <a:p>
            <a:pPr lvl="1"/>
            <a:endParaRPr lang="en-US" dirty="0">
              <a:latin typeface="Arial" pitchFamily="34" charset="0"/>
            </a:endParaRPr>
          </a:p>
          <a:p>
            <a:pPr lvl="1">
              <a:buFont typeface="Calibri" pitchFamily="34" charset="0"/>
              <a:buNone/>
            </a:pPr>
            <a:r>
              <a:rPr lang="en-US" dirty="0">
                <a:latin typeface="Arial" pitchFamily="34" charset="0"/>
              </a:rPr>
              <a:t>1.2 When NS is installed, the T24 system will be available for input when COB is in progress</a:t>
            </a:r>
          </a:p>
          <a:p>
            <a:pPr lvl="1"/>
            <a:endParaRPr lang="en-US" dirty="0">
              <a:latin typeface="Arial" pitchFamily="34" charset="0"/>
            </a:endParaRPr>
          </a:p>
          <a:p>
            <a:pPr lvl="1">
              <a:buFont typeface="Calibri" pitchFamily="34" charset="0"/>
              <a:buNone/>
            </a:pPr>
            <a:r>
              <a:rPr lang="en-US" dirty="0">
                <a:latin typeface="Arial" pitchFamily="34" charset="0"/>
              </a:rPr>
              <a:t>1.3 It uses the DATES record with @ID - &lt;</a:t>
            </a:r>
            <a:r>
              <a:rPr lang="en-US" dirty="0" err="1">
                <a:latin typeface="Arial" pitchFamily="34" charset="0"/>
              </a:rPr>
              <a:t>Company.Code</a:t>
            </a:r>
            <a:r>
              <a:rPr lang="en-US" dirty="0">
                <a:latin typeface="Arial" pitchFamily="34" charset="0"/>
              </a:rPr>
              <a:t>&gt;</a:t>
            </a:r>
          </a:p>
          <a:p>
            <a:pPr lvl="1"/>
            <a:endParaRPr lang="en-US" dirty="0">
              <a:latin typeface="Arial" pitchFamily="34" charset="0"/>
            </a:endParaRPr>
          </a:p>
          <a:p>
            <a:pPr lvl="1">
              <a:buFont typeface="Calibri" pitchFamily="34" charset="0"/>
              <a:buNone/>
            </a:pPr>
            <a:r>
              <a:rPr lang="en-US" dirty="0">
                <a:latin typeface="Arial" pitchFamily="34" charset="0"/>
              </a:rPr>
              <a:t>1.4 Therefore, all transactions when input during COB, will have the value day as next working day.</a:t>
            </a:r>
          </a:p>
          <a:p>
            <a:pPr lvl="1">
              <a:buFont typeface="Wingdings" pitchFamily="2" charset="2"/>
              <a:buNone/>
            </a:pPr>
            <a:r>
              <a:rPr lang="en-US" dirty="0">
                <a:latin typeface="Arial" pitchFamily="34" charset="0"/>
              </a:rPr>
              <a:t>	Eg: If we input a FT when COB is running on 10 JAN 2010, the value date for the transaction will be taken as 11 JAN 2010</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9033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buFontTx/>
              <a:buAutoNum type="arabicPeriod"/>
            </a:pPr>
            <a:r>
              <a:rPr lang="en-US" dirty="0">
                <a:latin typeface="Arial" pitchFamily="34" charset="0"/>
              </a:rPr>
              <a:t>318 OUT OF 4123 JOBS HAVE BEEN PROCESSED</a:t>
            </a:r>
          </a:p>
          <a:p>
            <a:pPr>
              <a:buFontTx/>
              <a:buAutoNum type="arabicPeriod"/>
            </a:pPr>
            <a:r>
              <a:rPr lang="en-US" dirty="0">
                <a:latin typeface="Arial" pitchFamily="34" charset="0"/>
              </a:rPr>
              <a:t>Progress Bar displaying % completion</a:t>
            </a:r>
          </a:p>
          <a:p>
            <a:pPr>
              <a:buFontTx/>
              <a:buAutoNum type="arabicPeriod"/>
            </a:pPr>
            <a:r>
              <a:rPr lang="en-US" dirty="0">
                <a:latin typeface="Arial" pitchFamily="34" charset="0"/>
              </a:rPr>
              <a:t>While executing the enquiry, you can set the Auto Refresh Option, this way the enquiry will keep refreshing and showing you the % of jobs completed.</a:t>
            </a:r>
          </a:p>
          <a:p>
            <a:pPr>
              <a:buFontTx/>
              <a:buAutoNum type="arabicPeriod"/>
            </a:pPr>
            <a:endParaRPr lang="en-US" sz="1050" dirty="0">
              <a:latin typeface="Arial" pitchFamily="34" charset="0"/>
            </a:endParaRP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50911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342900" indent="-342900">
              <a:buFont typeface="+mj-lt"/>
              <a:buAutoNum type="arabicPeriod"/>
              <a:defRPr/>
            </a:pPr>
            <a:r>
              <a:rPr lang="en-US" dirty="0">
                <a:latin typeface="Arial" pitchFamily="34" charset="0"/>
              </a:rPr>
              <a:t>Is there a file where all the errors encountered during COB can be viewed? </a:t>
            </a:r>
          </a:p>
          <a:p>
            <a:pPr marL="800100" lvl="1" indent="-342900">
              <a:buFont typeface="+mj-lt"/>
              <a:buNone/>
              <a:defRPr/>
            </a:pPr>
            <a:r>
              <a:rPr lang="en-US" dirty="0">
                <a:latin typeface="Arial" pitchFamily="34" charset="0"/>
              </a:rPr>
              <a:t>1.1 Yes. The name of the file is EB.EOD.ERROR</a:t>
            </a:r>
          </a:p>
          <a:p>
            <a:pPr marL="342900" indent="-342900">
              <a:buFont typeface="+mj-lt"/>
              <a:buAutoNum type="arabicPeriod"/>
              <a:defRPr/>
            </a:pPr>
            <a:r>
              <a:rPr lang="en-US" dirty="0">
                <a:latin typeface="Arial" pitchFamily="34" charset="0"/>
              </a:rPr>
              <a:t>The id to a record in EB.EOD.ERROR is &lt;</a:t>
            </a:r>
            <a:r>
              <a:rPr lang="en-US" dirty="0" err="1">
                <a:latin typeface="Arial" pitchFamily="34" charset="0"/>
              </a:rPr>
              <a:t>company.code</a:t>
            </a:r>
            <a:r>
              <a:rPr lang="en-US" dirty="0">
                <a:latin typeface="Arial" pitchFamily="34" charset="0"/>
              </a:rPr>
              <a:t>&gt;.&lt;date&gt;</a:t>
            </a:r>
          </a:p>
          <a:p>
            <a:pPr lvl="1">
              <a:buFont typeface="+mj-lt"/>
              <a:buNone/>
              <a:defRPr/>
            </a:pPr>
            <a:r>
              <a:rPr lang="en-US" dirty="0">
                <a:latin typeface="Arial" pitchFamily="34" charset="0"/>
              </a:rPr>
              <a:t>1.1 Eg: GB0010001.20100120</a:t>
            </a:r>
          </a:p>
          <a:p>
            <a:pPr marL="342900" indent="-342900">
              <a:buFont typeface="+mj-lt"/>
              <a:buAutoNum type="arabicPeriod"/>
              <a:defRPr/>
            </a:pPr>
            <a:r>
              <a:rPr lang="en-US" dirty="0">
                <a:latin typeface="Arial" pitchFamily="34" charset="0"/>
              </a:rPr>
              <a:t>EB.EOD.ERROR contains one record per company per day running COB. The details of the individual errors can be found in a file called EB.EOD.ERROR.DETAIL</a:t>
            </a:r>
          </a:p>
          <a:p>
            <a:pPr marL="342900" indent="-342900">
              <a:buFont typeface="+mj-lt"/>
              <a:buAutoNum type="arabicPeriod"/>
              <a:defRPr/>
            </a:pPr>
            <a:r>
              <a:rPr lang="en-US" dirty="0">
                <a:latin typeface="Arial" pitchFamily="34" charset="0"/>
              </a:rPr>
              <a:t>The id to record in EB.EOD.ERROR.DETAIL application is present in the record of EB.EOD.ERROR</a:t>
            </a:r>
          </a:p>
          <a:p>
            <a:pPr>
              <a:buFont typeface="+mj-lt"/>
              <a:buNone/>
              <a:defRPr/>
            </a:pPr>
            <a:r>
              <a:rPr lang="en-US" dirty="0">
                <a:latin typeface="Arial" pitchFamily="34" charset="0"/>
              </a:rPr>
              <a:t>	</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337860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latin typeface="Arial" pitchFamily="34" charset="0"/>
              </a:rPr>
              <a:t>Once you list the records present in the application EB.EOD.ERROR you will be able to see records that are date and company specific. All errors encountered as a result of running COB on a single day are stored in 1 record. If multiple errors are recorded during the same day, they are stored in the same EB.EOD.ERROR record but multivalued. </a:t>
            </a:r>
          </a:p>
          <a:p>
            <a:endParaRPr lang="en-US" dirty="0">
              <a:latin typeface="Arial" pitchFamily="34" charset="0"/>
            </a:endParaRPr>
          </a:p>
          <a:p>
            <a:r>
              <a:rPr lang="en-US" dirty="0">
                <a:latin typeface="Arial" pitchFamily="34" charset="0"/>
              </a:rPr>
              <a:t>Each error has a </a:t>
            </a:r>
            <a:r>
              <a:rPr lang="en-US" b="1" dirty="0">
                <a:latin typeface="Arial" pitchFamily="34" charset="0"/>
              </a:rPr>
              <a:t>Detail Key </a:t>
            </a:r>
            <a:r>
              <a:rPr lang="en-US" dirty="0">
                <a:latin typeface="Arial" pitchFamily="34" charset="0"/>
              </a:rPr>
              <a:t>populated against it which is nothing but the ID to the application EB.EOD.ERROR</a:t>
            </a:r>
          </a:p>
          <a:p>
            <a:r>
              <a:rPr lang="en-US" dirty="0">
                <a:latin typeface="Arial" pitchFamily="34" charset="0"/>
              </a:rPr>
              <a:t>For every error encountered during COB (for that day) there will be a equivalent record in the application EB.EOD.ERROR.DETAIL.</a:t>
            </a:r>
          </a:p>
          <a:p>
            <a:endParaRPr lang="en-US" dirty="0">
              <a:latin typeface="Arial" pitchFamily="34" charset="0"/>
            </a:endParaRPr>
          </a:p>
          <a:p>
            <a:r>
              <a:rPr lang="en-US" dirty="0">
                <a:latin typeface="Arial" pitchFamily="34" charset="0"/>
              </a:rPr>
              <a:t>The application EB.EOD.ERROR.DETAIL will contain the name of the Process, the name of the job and the routine from which the error was generated</a:t>
            </a:r>
          </a:p>
          <a:p>
            <a:endParaRPr lang="en-US" dirty="0">
              <a:latin typeface="Arial" pitchFamily="34" charset="0"/>
            </a:endParaRPr>
          </a:p>
          <a:p>
            <a:r>
              <a:rPr lang="en-US" dirty="0">
                <a:latin typeface="Arial" pitchFamily="34" charset="0"/>
              </a:rPr>
              <a:t>The ID to a record in this application is held in the EB.EOD.ERROR file. The main use of this application is to track down the cause of the problem encountered during COB. This helps the consultant in fixing the problem before starting COB the next time.</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39643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latin typeface="Arial" pitchFamily="34" charset="0"/>
              </a:rPr>
              <a:t>COB cannot run the next day without resolving errors encountered during the previous run.</a:t>
            </a:r>
          </a:p>
          <a:p>
            <a:endParaRPr lang="en-US" dirty="0">
              <a:latin typeface="Arial" pitchFamily="34" charset="0"/>
            </a:endParaRPr>
          </a:p>
          <a:p>
            <a:r>
              <a:rPr lang="en-US" dirty="0">
                <a:latin typeface="Arial" pitchFamily="34" charset="0"/>
              </a:rPr>
              <a:t>Q. How do we tell T24 that an error has been resolved?</a:t>
            </a:r>
          </a:p>
          <a:p>
            <a:r>
              <a:rPr lang="en-US" dirty="0">
                <a:latin typeface="Arial" pitchFamily="34" charset="0"/>
              </a:rPr>
              <a:t>A. Open the corresponding record in EB.EOD.ERROR in EDIT mode and set the field Date Resolved to the date when the error was fixed. Commit and </a:t>
            </a:r>
            <a:r>
              <a:rPr lang="en-US" dirty="0" err="1">
                <a:latin typeface="Arial" pitchFamily="34" charset="0"/>
              </a:rPr>
              <a:t>authorise</a:t>
            </a:r>
            <a:r>
              <a:rPr lang="en-US" dirty="0">
                <a:latin typeface="Arial" pitchFamily="34" charset="0"/>
              </a:rPr>
              <a:t> the record. This has to be done before COB is started the next day</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6562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defRPr/>
            </a:pPr>
            <a:r>
              <a:rPr lang="en-US" dirty="0">
                <a:latin typeface="Arial" pitchFamily="34" charset="0"/>
              </a:rPr>
              <a:t>In this example, an existing service called BNK/SWIFT.OUT is used. The screen shots above show the identical TSA.SERVICE and BATCH record Ids.</a:t>
            </a:r>
          </a:p>
          <a:p>
            <a:pPr>
              <a:defRPr/>
            </a:pPr>
            <a:endParaRPr lang="en-US" dirty="0">
              <a:latin typeface="Arial" pitchFamily="34" charset="0"/>
            </a:endParaRPr>
          </a:p>
          <a:p>
            <a:pPr>
              <a:defRPr/>
            </a:pPr>
            <a:r>
              <a:rPr lang="en-US" dirty="0">
                <a:latin typeface="Arial" pitchFamily="34" charset="0"/>
              </a:rPr>
              <a:t>From the BATCH record, you can find out the actual name of the multi threaded routine and check it’s PGM.FILE entry</a:t>
            </a:r>
          </a:p>
          <a:p>
            <a:pPr marL="228600" indent="-228600">
              <a:buFont typeface="Calibri" pitchFamily="34" charset="0"/>
              <a:buAutoNum type="arabicPeriod"/>
              <a:defRPr/>
            </a:pPr>
            <a:r>
              <a:rPr lang="en-US" dirty="0">
                <a:latin typeface="Arial" pitchFamily="34" charset="0"/>
              </a:rPr>
              <a:t>It is important to understand - Why the Bank Mnemonic is part of the BATCH record ID? </a:t>
            </a:r>
          </a:p>
          <a:p>
            <a:pPr marL="228600" indent="-228600">
              <a:buFont typeface="Calibri" pitchFamily="34" charset="0"/>
              <a:buNone/>
              <a:defRPr/>
            </a:pPr>
            <a:r>
              <a:rPr lang="en-US" dirty="0">
                <a:latin typeface="Arial" pitchFamily="34" charset="0"/>
              </a:rPr>
              <a:t>	This is because all processes are company specific. If we want the same process to be executed for each company defined in the COMPANY application then we have to have processes defined for every company separately. </a:t>
            </a:r>
          </a:p>
          <a:p>
            <a:pPr marL="228600" indent="-228600">
              <a:buFont typeface="Calibri" pitchFamily="34" charset="0"/>
              <a:buNone/>
              <a:defRPr/>
            </a:pPr>
            <a:endParaRPr lang="en-US" dirty="0">
              <a:latin typeface="Arial" pitchFamily="34" charset="0"/>
            </a:endParaRPr>
          </a:p>
          <a:p>
            <a:pPr marL="228600" indent="-228600">
              <a:buFont typeface="Calibri" pitchFamily="34" charset="0"/>
              <a:buNone/>
              <a:defRPr/>
            </a:pPr>
            <a:r>
              <a:rPr lang="en-US" dirty="0">
                <a:latin typeface="Arial" pitchFamily="34" charset="0"/>
              </a:rPr>
              <a:t>For Example:</a:t>
            </a:r>
          </a:p>
          <a:p>
            <a:pPr marL="228600" indent="-228600">
              <a:buFont typeface="Calibri" pitchFamily="34" charset="0"/>
              <a:buNone/>
              <a:defRPr/>
            </a:pPr>
            <a:r>
              <a:rPr lang="en-US" dirty="0">
                <a:latin typeface="Arial" pitchFamily="34" charset="0"/>
              </a:rPr>
              <a:t>	A company with mnemonic BNK might want a process to run during COB whereas another company with mnemonic EU1 might not want the same process to run during COB. The only way to do this in T24, is to create a process in the BATCH application with ID prefixed with the mnemonic BNK and not EU1.</a:t>
            </a:r>
          </a:p>
          <a:p>
            <a:pPr marL="228600" indent="-228600">
              <a:buFont typeface="Calibri" pitchFamily="34" charset="0"/>
              <a:buNone/>
              <a:defRPr/>
            </a:pPr>
            <a:r>
              <a:rPr lang="en-US" dirty="0">
                <a:latin typeface="Arial" pitchFamily="34" charset="0"/>
              </a:rPr>
              <a:t>	BNK/&lt;Batch Process ID Name&gt;</a:t>
            </a:r>
          </a:p>
          <a:p>
            <a:pPr marL="228600" indent="-228600">
              <a:buFont typeface="Calibri" pitchFamily="34" charset="0"/>
              <a:buNone/>
              <a:defRPr/>
            </a:pPr>
            <a:r>
              <a:rPr lang="en-US" dirty="0">
                <a:latin typeface="Arial" pitchFamily="34" charset="0"/>
              </a:rPr>
              <a:t>	</a:t>
            </a:r>
          </a:p>
          <a:p>
            <a:pPr marL="228600" indent="-228600">
              <a:buFont typeface="Calibri" pitchFamily="34" charset="0"/>
              <a:buNone/>
              <a:defRPr/>
            </a:pPr>
            <a:r>
              <a:rPr lang="en-US" dirty="0">
                <a:latin typeface="Arial" pitchFamily="34" charset="0"/>
              </a:rPr>
              <a:t>	If you want this batch process to be executed for both BNK and EU1, then you need to do the following. Create the following records in the BATCH application</a:t>
            </a:r>
          </a:p>
          <a:p>
            <a:pPr marL="228600" indent="-228600">
              <a:buFont typeface="Calibri" pitchFamily="34" charset="0"/>
              <a:buNone/>
              <a:defRPr/>
            </a:pPr>
            <a:r>
              <a:rPr lang="en-US" dirty="0">
                <a:latin typeface="Arial" pitchFamily="34" charset="0"/>
              </a:rPr>
              <a:t>		BNK/&lt;Batch Process ID Name&gt;</a:t>
            </a:r>
          </a:p>
          <a:p>
            <a:pPr marL="228600" indent="-228600">
              <a:buFont typeface="Calibri" pitchFamily="34" charset="0"/>
              <a:buNone/>
              <a:defRPr/>
            </a:pPr>
            <a:r>
              <a:rPr lang="en-US" dirty="0">
                <a:latin typeface="Arial" pitchFamily="34" charset="0"/>
              </a:rPr>
              <a:t>		EU1/&lt;Batch Process ID Name&gt;</a:t>
            </a:r>
          </a:p>
          <a:p>
            <a:pPr marL="228600" indent="-228600">
              <a:buFont typeface="Calibri" pitchFamily="34" charset="0"/>
              <a:buNone/>
              <a:defRPr/>
            </a:pPr>
            <a:endParaRPr lang="en-US" dirty="0">
              <a:latin typeface="Arial" pitchFamily="34" charset="0"/>
            </a:endParaRPr>
          </a:p>
          <a:p>
            <a:pPr marL="228600" indent="-228600">
              <a:buFont typeface="Calibri" pitchFamily="34" charset="0"/>
              <a:buNone/>
              <a:defRPr/>
            </a:pPr>
            <a:endParaRPr lang="en-US" dirty="0">
              <a:latin typeface="Arial" pitchFamily="34" charset="0"/>
            </a:endParaRPr>
          </a:p>
          <a:p>
            <a:pPr marL="228600" indent="-228600">
              <a:buFont typeface="Calibri" pitchFamily="34" charset="0"/>
              <a:buNone/>
              <a:defRPr/>
            </a:pPr>
            <a:endParaRPr lang="en-US" dirty="0">
              <a:latin typeface="Arial" pitchFamily="34" charset="0"/>
            </a:endParaRPr>
          </a:p>
          <a:p>
            <a:endParaRPr lang="en-US" dirty="0"/>
          </a:p>
        </p:txBody>
      </p:sp>
      <p:sp>
        <p:nvSpPr>
          <p:cNvPr id="4" name="Номер слайда 3"/>
          <p:cNvSpPr>
            <a:spLocks noGrp="1"/>
          </p:cNvSpPr>
          <p:nvPr>
            <p:ph type="sldNum" sz="quarter" idx="5"/>
          </p:nvPr>
        </p:nvSpPr>
        <p:spPr/>
        <p:txBody>
          <a:bodyPr/>
          <a:lstStyle/>
          <a:p>
            <a:fld id="{F941926D-D1D0-4730-8BA3-F6B1AA0DCA1C}" type="slidenum">
              <a:rPr lang="en-US" smtClean="0"/>
              <a:t>9</a:t>
            </a:fld>
            <a:endParaRPr lang="en-US"/>
          </a:p>
        </p:txBody>
      </p:sp>
    </p:spTree>
    <p:extLst>
      <p:ext uri="{BB962C8B-B14F-4D97-AF65-F5344CB8AC3E}">
        <p14:creationId xmlns:p14="http://schemas.microsoft.com/office/powerpoint/2010/main" val="4079167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2968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56386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latin typeface="Arial" pitchFamily="34" charset="0"/>
              </a:rPr>
              <a:t>Each multi threaded routine in T24 must have a PGM.FILE entry with TYPE = B which stands for BATCH.</a:t>
            </a:r>
          </a:p>
          <a:p>
            <a:endParaRPr lang="en-US" dirty="0">
              <a:latin typeface="Arial" pitchFamily="34" charset="0"/>
            </a:endParaRPr>
          </a:p>
          <a:p>
            <a:r>
              <a:rPr lang="en-US" dirty="0">
                <a:latin typeface="Arial" pitchFamily="34" charset="0"/>
              </a:rPr>
              <a:t>Each B type routine has an entry in the BATCH application, and a service is no different. A service could be made up of one multi threaded routine or multiple routines that must be run in an order. You will use the BATCH record to define this order using the JOB field. The BATCH record that you will create will NOT have a BATCH.STAGE defined as this record must NOT be picked up during COB.</a:t>
            </a:r>
          </a:p>
          <a:p>
            <a:endParaRPr lang="en-US" dirty="0">
              <a:latin typeface="Arial" pitchFamily="34" charset="0"/>
            </a:endParaRPr>
          </a:p>
          <a:p>
            <a:r>
              <a:rPr lang="en-US" dirty="0">
                <a:latin typeface="Arial" pitchFamily="34" charset="0"/>
              </a:rPr>
              <a:t>Finally, you must create a record in the application TSA.SERVICE. The ID of the record must match the BATCH record Id. Why is this? – This is because when you start off a service, T24 looks for a record in the BATCH application and then finds out which routine it must execute in the background.</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729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228600" indent="-228600">
              <a:buFontTx/>
              <a:buAutoNum type="arabicPeriod"/>
              <a:defRPr/>
            </a:pPr>
            <a:r>
              <a:rPr lang="en-US" dirty="0">
                <a:latin typeface="Arial" pitchFamily="34" charset="0"/>
              </a:rPr>
              <a:t>BATCH.ENVIRONMENT </a:t>
            </a:r>
          </a:p>
          <a:p>
            <a:pPr marL="228600" indent="-228600">
              <a:defRPr/>
            </a:pPr>
            <a:r>
              <a:rPr lang="en-US" dirty="0">
                <a:latin typeface="Arial" pitchFamily="34" charset="0"/>
              </a:rPr>
              <a:t> Defines the environment to run the process in, </a:t>
            </a:r>
            <a:r>
              <a:rPr lang="en-US" dirty="0" err="1">
                <a:latin typeface="Arial" pitchFamily="34" charset="0"/>
              </a:rPr>
              <a:t>i.e</a:t>
            </a:r>
            <a:r>
              <a:rPr lang="en-US" dirty="0">
                <a:latin typeface="Arial" pitchFamily="34" charset="0"/>
              </a:rPr>
              <a:t> foreground or background</a:t>
            </a:r>
          </a:p>
          <a:p>
            <a:pPr>
              <a:defRPr/>
            </a:pPr>
            <a:r>
              <a:rPr lang="en-US" dirty="0">
                <a:latin typeface="Arial" pitchFamily="34" charset="0"/>
              </a:rPr>
              <a:t> A foreground process will be run directly on the users terminal, whereas a background process will run as a phantom task. The background facility allows the user to run a number of processes concurrently.&lt;/p&gt; </a:t>
            </a:r>
          </a:p>
          <a:p>
            <a:pPr marL="228600" indent="-228600">
              <a:buFont typeface="Calibri" pitchFamily="34" charset="0"/>
              <a:buAutoNum type="arabicPeriod"/>
              <a:defRPr/>
            </a:pPr>
            <a:endParaRPr lang="en-GB" dirty="0">
              <a:latin typeface="Arial" pitchFamily="34" charset="0"/>
            </a:endParaRPr>
          </a:p>
          <a:p>
            <a:pPr marL="228600" indent="-228600">
              <a:buFont typeface="Calibri" pitchFamily="34" charset="0"/>
              <a:buNone/>
              <a:defRPr/>
            </a:pPr>
            <a:r>
              <a:rPr lang="en-GB" dirty="0">
                <a:latin typeface="Arial" pitchFamily="34" charset="0"/>
              </a:rPr>
              <a:t>2. Job Name Contains the name of the routine to be executed. All routines defined here will have an entry in PGM.FILE with TYPE set to ‘B’</a:t>
            </a:r>
          </a:p>
          <a:p>
            <a:pPr marL="228600" indent="-228600">
              <a:buFont typeface="Calibri" pitchFamily="34" charset="0"/>
              <a:buAutoNum type="arabicPeriod"/>
              <a:defRPr/>
            </a:pPr>
            <a:endParaRPr lang="en-GB" dirty="0">
              <a:latin typeface="Arial" pitchFamily="34" charset="0"/>
            </a:endParaRPr>
          </a:p>
          <a:p>
            <a:pPr marL="228600" indent="-228600">
              <a:buFont typeface="Calibri" pitchFamily="34" charset="0"/>
              <a:buNone/>
              <a:defRPr/>
            </a:pPr>
            <a:r>
              <a:rPr lang="en-GB" dirty="0">
                <a:latin typeface="Arial" pitchFamily="34" charset="0"/>
              </a:rPr>
              <a:t>3. Frequency specifies the frequency at which the batch job has to be executed. It can have values as follows.</a:t>
            </a:r>
          </a:p>
          <a:p>
            <a:pPr marL="228600" indent="-228600">
              <a:buFont typeface="Calibri" pitchFamily="34" charset="0"/>
              <a:buNone/>
              <a:defRPr/>
            </a:pPr>
            <a:r>
              <a:rPr lang="en-US" dirty="0">
                <a:latin typeface="Arial" pitchFamily="34" charset="0"/>
              </a:rPr>
              <a:t>	D specifies that the job will be executed every working day.</a:t>
            </a:r>
          </a:p>
          <a:p>
            <a:pPr marL="228600" indent="-228600">
              <a:buFont typeface="Calibri" pitchFamily="34" charset="0"/>
              <a:buNone/>
              <a:defRPr/>
            </a:pPr>
            <a:r>
              <a:rPr lang="en-US" dirty="0">
                <a:latin typeface="Arial" pitchFamily="34" charset="0"/>
              </a:rPr>
              <a:t>	D nn   specifies that the job will be executed every </a:t>
            </a:r>
            <a:r>
              <a:rPr lang="en-US" dirty="0" err="1">
                <a:latin typeface="Arial" pitchFamily="34" charset="0"/>
              </a:rPr>
              <a:t>nnth</a:t>
            </a:r>
            <a:r>
              <a:rPr lang="en-US" dirty="0">
                <a:latin typeface="Arial" pitchFamily="34" charset="0"/>
              </a:rPr>
              <a:t> working day</a:t>
            </a:r>
          </a:p>
          <a:p>
            <a:pPr marL="228600" indent="-228600">
              <a:buFont typeface="Calibri" pitchFamily="34" charset="0"/>
              <a:buNone/>
              <a:defRPr/>
            </a:pPr>
            <a:r>
              <a:rPr lang="en-US" dirty="0">
                <a:latin typeface="Arial" pitchFamily="34" charset="0"/>
              </a:rPr>
              <a:t>	W specifies that the job will be executed on a weekly basis, that is every Friday</a:t>
            </a:r>
          </a:p>
          <a:p>
            <a:pPr marL="228600" indent="-228600">
              <a:buFont typeface="Calibri" pitchFamily="34" charset="0"/>
              <a:buNone/>
              <a:defRPr/>
            </a:pPr>
            <a:r>
              <a:rPr lang="en-US" dirty="0">
                <a:latin typeface="Arial" pitchFamily="34" charset="0"/>
              </a:rPr>
              <a:t>	M specifies that the job will be executed on the last working day of every month</a:t>
            </a:r>
          </a:p>
          <a:p>
            <a:pPr marL="228600" indent="-228600">
              <a:buFont typeface="Calibri" pitchFamily="34" charset="0"/>
              <a:buNone/>
              <a:defRPr/>
            </a:pPr>
            <a:r>
              <a:rPr lang="en-US" dirty="0">
                <a:latin typeface="Arial" pitchFamily="34" charset="0"/>
              </a:rPr>
              <a:t>	M nn specifies that the job will be executed every nn day of the month or previous working day of each month</a:t>
            </a:r>
          </a:p>
          <a:p>
            <a:pPr marL="228600" indent="-228600">
              <a:buFont typeface="Calibri" pitchFamily="34" charset="0"/>
              <a:buNone/>
              <a:defRPr/>
            </a:pPr>
            <a:r>
              <a:rPr lang="en-US" dirty="0">
                <a:latin typeface="Arial" pitchFamily="34" charset="0"/>
              </a:rPr>
              <a:t>	Y specifies that the job will be executed last working day of the year</a:t>
            </a:r>
          </a:p>
          <a:p>
            <a:pPr marL="228600" indent="-228600">
              <a:buFont typeface="Calibri" pitchFamily="34" charset="0"/>
              <a:buNone/>
              <a:defRPr/>
            </a:pPr>
            <a:r>
              <a:rPr lang="en-US" dirty="0">
                <a:latin typeface="Arial" pitchFamily="34" charset="0"/>
              </a:rPr>
              <a:t>	Y nn specifies that the job will be executed the last working day of the </a:t>
            </a:r>
            <a:r>
              <a:rPr lang="en-US" dirty="0" err="1">
                <a:latin typeface="Arial" pitchFamily="34" charset="0"/>
              </a:rPr>
              <a:t>nn'th</a:t>
            </a:r>
            <a:r>
              <a:rPr lang="en-US" dirty="0">
                <a:latin typeface="Arial" pitchFamily="34" charset="0"/>
              </a:rPr>
              <a:t> month</a:t>
            </a:r>
          </a:p>
          <a:p>
            <a:pPr marL="228600" indent="-228600">
              <a:buFont typeface="Calibri" pitchFamily="34" charset="0"/>
              <a:buNone/>
              <a:defRPr/>
            </a:pPr>
            <a:r>
              <a:rPr lang="en-US" dirty="0">
                <a:latin typeface="Arial" pitchFamily="34" charset="0"/>
              </a:rPr>
              <a:t>	A  specifies that the job will be executed on an </a:t>
            </a:r>
            <a:r>
              <a:rPr lang="en-US" dirty="0" err="1">
                <a:latin typeface="Arial" pitchFamily="34" charset="0"/>
              </a:rPr>
              <a:t>adhoc</a:t>
            </a:r>
            <a:r>
              <a:rPr lang="en-US" dirty="0">
                <a:latin typeface="Arial" pitchFamily="34" charset="0"/>
              </a:rPr>
              <a:t> basis. You should manually specify a date on which the job has to be executed.</a:t>
            </a:r>
          </a:p>
          <a:p>
            <a:pPr marL="228600" indent="-228600">
              <a:buFont typeface="Calibri" pitchFamily="34" charset="0"/>
              <a:buNone/>
              <a:defRPr/>
            </a:pPr>
            <a:r>
              <a:rPr lang="en-US" dirty="0">
                <a:latin typeface="Arial" pitchFamily="34" charset="0"/>
              </a:rPr>
              <a:t>	SW specifies that the job will be executed every start of WEEK</a:t>
            </a:r>
            <a:br>
              <a:rPr lang="en-US" dirty="0">
                <a:latin typeface="Arial" pitchFamily="34" charset="0"/>
              </a:rPr>
            </a:br>
            <a:r>
              <a:rPr lang="en-US" dirty="0">
                <a:latin typeface="Arial" pitchFamily="34" charset="0"/>
              </a:rPr>
              <a:t>SM specifies that the job will be executed every start of Month </a:t>
            </a:r>
            <a:br>
              <a:rPr lang="en-US" dirty="0">
                <a:latin typeface="Arial" pitchFamily="34" charset="0"/>
              </a:rPr>
            </a:br>
            <a:r>
              <a:rPr lang="en-US" dirty="0">
                <a:latin typeface="Arial" pitchFamily="34" charset="0"/>
              </a:rPr>
              <a:t>SY specifies that the job will be executed every start of Year</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7716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228600" indent="-228600">
              <a:buFontTx/>
              <a:buAutoNum type="arabicPeriod"/>
              <a:defRPr/>
            </a:pPr>
            <a:r>
              <a:rPr lang="en-GB" dirty="0">
                <a:latin typeface="Arial" pitchFamily="34" charset="0"/>
              </a:rPr>
              <a:t>In the field </a:t>
            </a:r>
            <a:r>
              <a:rPr lang="en-GB" b="1" dirty="0">
                <a:latin typeface="Arial" pitchFamily="34" charset="0"/>
              </a:rPr>
              <a:t>Verification, </a:t>
            </a:r>
            <a:r>
              <a:rPr lang="en-GB" dirty="0">
                <a:latin typeface="Arial" pitchFamily="34" charset="0"/>
              </a:rPr>
              <a:t>you can enter the name of the job (routine) which needs to have been executed successfully on that day before the current job is executed</a:t>
            </a:r>
            <a:r>
              <a:rPr lang="en-GB" b="1" dirty="0">
                <a:latin typeface="Arial" pitchFamily="34" charset="0"/>
              </a:rPr>
              <a:t>. </a:t>
            </a:r>
            <a:r>
              <a:rPr lang="en-GB" dirty="0">
                <a:latin typeface="Arial" pitchFamily="34" charset="0"/>
              </a:rPr>
              <a:t>For e.g. The job FT.PROCESS.BULK.PAYMENT will be executed only if the job FT.PROCESS.BULK.PAYMENT.PRE has been executed successfully. </a:t>
            </a:r>
          </a:p>
          <a:p>
            <a:pPr marL="228600" indent="-228600">
              <a:defRPr/>
            </a:pPr>
            <a:r>
              <a:rPr lang="en-GB" dirty="0">
                <a:latin typeface="Arial" pitchFamily="34" charset="0"/>
              </a:rPr>
              <a:t>     </a:t>
            </a:r>
            <a:r>
              <a:rPr lang="en-GB" b="1" dirty="0">
                <a:latin typeface="Arial" pitchFamily="34" charset="0"/>
              </a:rPr>
              <a:t>NOTE:</a:t>
            </a:r>
            <a:r>
              <a:rPr lang="en-GB" dirty="0">
                <a:latin typeface="Arial" pitchFamily="34" charset="0"/>
              </a:rPr>
              <a:t> Only jobs already defined in the current record can be entered in the field Verification. Jobs belonging to other Processes (Batch Records) cannot be entered in this field.</a:t>
            </a:r>
            <a:endParaRPr lang="en-US" b="1" dirty="0">
              <a:latin typeface="Arial" pitchFamily="34" charset="0"/>
            </a:endParaRPr>
          </a:p>
          <a:p>
            <a:pPr marL="228600" indent="-228600">
              <a:defRPr/>
            </a:pPr>
            <a:r>
              <a:rPr lang="en-GB" dirty="0">
                <a:latin typeface="Arial" pitchFamily="34" charset="0"/>
              </a:rPr>
              <a:t>2.  </a:t>
            </a:r>
            <a:r>
              <a:rPr lang="en-GB" b="1" dirty="0">
                <a:latin typeface="Arial" pitchFamily="34" charset="0"/>
              </a:rPr>
              <a:t>Next Run Date </a:t>
            </a:r>
            <a:r>
              <a:rPr lang="en-GB" dirty="0">
                <a:latin typeface="Arial" pitchFamily="34" charset="0"/>
              </a:rPr>
              <a:t>contains the date when the current job has to run next. Populated automatically on authorisation of the record (new jobs) or on successful execution of the job. NO date is populated for Daily jobs, as the jobs needs to be run daily. User input is required for </a:t>
            </a:r>
            <a:r>
              <a:rPr lang="en-GB" dirty="0" err="1">
                <a:latin typeface="Arial" pitchFamily="34" charset="0"/>
              </a:rPr>
              <a:t>adhoc</a:t>
            </a:r>
            <a:r>
              <a:rPr lang="en-GB" dirty="0">
                <a:latin typeface="Arial" pitchFamily="34" charset="0"/>
              </a:rPr>
              <a:t> jobs. </a:t>
            </a:r>
          </a:p>
          <a:p>
            <a:pPr marL="228600" indent="-228600">
              <a:defRPr/>
            </a:pPr>
            <a:r>
              <a:rPr lang="en-GB" dirty="0">
                <a:latin typeface="Arial" pitchFamily="34" charset="0"/>
              </a:rPr>
              <a:t>3.  </a:t>
            </a:r>
            <a:r>
              <a:rPr lang="en-GB" b="1" dirty="0">
                <a:latin typeface="Arial" pitchFamily="34" charset="0"/>
              </a:rPr>
              <a:t>Last Run Date</a:t>
            </a:r>
            <a:r>
              <a:rPr lang="en-GB" dirty="0">
                <a:latin typeface="Arial" pitchFamily="34" charset="0"/>
              </a:rPr>
              <a:t> is a No Input Field and is populated on successful execution of the job during COB.</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3810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buFont typeface="Calibri" pitchFamily="34" charset="0"/>
              <a:buNone/>
            </a:pPr>
            <a:r>
              <a:rPr lang="en-GB" dirty="0">
                <a:latin typeface="Arial" pitchFamily="34" charset="0"/>
              </a:rPr>
              <a:t>This is the application used to specify the number of agents. The number of agents in TSA.WORKLOAD.PROFILE can be set based on time. Agents can be increased/decreased based on time (T24 application server time)</a:t>
            </a:r>
          </a:p>
          <a:p>
            <a:pPr>
              <a:buFont typeface="Calibri" pitchFamily="34" charset="0"/>
              <a:buNone/>
            </a:pPr>
            <a:endParaRPr lang="en-GB" dirty="0">
              <a:latin typeface="Arial" pitchFamily="34" charset="0"/>
            </a:endParaRPr>
          </a:p>
          <a:p>
            <a:pPr>
              <a:buFont typeface="Calibri" pitchFamily="34" charset="0"/>
              <a:buNone/>
            </a:pPr>
            <a:r>
              <a:rPr lang="en-GB" dirty="0">
                <a:latin typeface="Arial" pitchFamily="34" charset="0"/>
              </a:rPr>
              <a:t>Assume a scenario where in you know that the server will be busy at 11PM as that is when transactions from an interface will be coming in. You may choose to reduce the number of agents running COB during that period so that the server be used for the interface as well. Define this in the TSA.WORKLOAD.PROFILE application.</a:t>
            </a:r>
          </a:p>
          <a:p>
            <a:pPr>
              <a:lnSpc>
                <a:spcPct val="80000"/>
              </a:lnSpc>
            </a:pPr>
            <a:r>
              <a:rPr lang="en-US" dirty="0">
                <a:latin typeface="Arial" pitchFamily="34" charset="0"/>
              </a:rPr>
              <a:t>TSA.WORKLOAD.PROFILE is the application which defines the number of </a:t>
            </a:r>
            <a:r>
              <a:rPr lang="en-US" dirty="0" err="1">
                <a:latin typeface="Arial" pitchFamily="34" charset="0"/>
              </a:rPr>
              <a:t>tSAs</a:t>
            </a:r>
            <a:r>
              <a:rPr lang="en-US" dirty="0">
                <a:latin typeface="Arial" pitchFamily="34" charset="0"/>
              </a:rPr>
              <a:t> required. The ID of a record in this application can be any alphanumeric text. </a:t>
            </a:r>
          </a:p>
          <a:p>
            <a:pPr>
              <a:lnSpc>
                <a:spcPct val="80000"/>
              </a:lnSpc>
            </a:pPr>
            <a:endParaRPr lang="en-US" dirty="0">
              <a:latin typeface="Arial" pitchFamily="34" charset="0"/>
            </a:endParaRPr>
          </a:p>
          <a:p>
            <a:pPr>
              <a:lnSpc>
                <a:spcPct val="80000"/>
              </a:lnSpc>
            </a:pPr>
            <a:r>
              <a:rPr lang="en-GB" dirty="0">
                <a:latin typeface="Arial" pitchFamily="34" charset="0"/>
              </a:rPr>
              <a:t>The number of agents in TSA.WORKLOAD.PROFILE can be set based on time if required.</a:t>
            </a:r>
            <a:endParaRPr lang="en-US" dirty="0">
              <a:latin typeface="Arial" pitchFamily="34" charset="0"/>
            </a:endParaRPr>
          </a:p>
          <a:p>
            <a:pPr>
              <a:lnSpc>
                <a:spcPct val="80000"/>
              </a:lnSpc>
            </a:pPr>
            <a:r>
              <a:rPr lang="en-US" dirty="0">
                <a:latin typeface="Arial" pitchFamily="34" charset="0"/>
              </a:rPr>
              <a:t>TIME and AGENTS.REQUIRED : These fields are associated multi value set which holds the specific time and the number of agents required at that point in time.</a:t>
            </a:r>
          </a:p>
          <a:p>
            <a:pPr>
              <a:lnSpc>
                <a:spcPct val="80000"/>
              </a:lnSpc>
            </a:pPr>
            <a:endParaRPr lang="en-US" dirty="0">
              <a:latin typeface="Arial" pitchFamily="34" charset="0"/>
            </a:endParaRPr>
          </a:p>
          <a:p>
            <a:pPr>
              <a:lnSpc>
                <a:spcPct val="80000"/>
              </a:lnSpc>
            </a:pPr>
            <a:r>
              <a:rPr lang="en-US" dirty="0">
                <a:latin typeface="Arial" pitchFamily="34" charset="0"/>
              </a:rPr>
              <a:t>The number of agents that can run on server is directly proportional to the number of processors available. Just because T24 supports multi threaded services doesn’t mean you can start a 100 </a:t>
            </a:r>
            <a:r>
              <a:rPr lang="en-US" dirty="0" err="1">
                <a:latin typeface="Arial" pitchFamily="34" charset="0"/>
              </a:rPr>
              <a:t>tSA’s</a:t>
            </a:r>
            <a:r>
              <a:rPr lang="en-US" dirty="0">
                <a:latin typeface="Arial" pitchFamily="34" charset="0"/>
              </a:rPr>
              <a:t> in the background. It will kill the server. The thumb rule to be followed is a maximum or 2 </a:t>
            </a:r>
            <a:r>
              <a:rPr lang="en-US" dirty="0" err="1">
                <a:latin typeface="Arial" pitchFamily="34" charset="0"/>
              </a:rPr>
              <a:t>tSA’s</a:t>
            </a:r>
            <a:r>
              <a:rPr lang="en-US" dirty="0">
                <a:latin typeface="Arial" pitchFamily="34" charset="0"/>
              </a:rPr>
              <a:t> per processor available.</a:t>
            </a:r>
          </a:p>
          <a:p>
            <a:pPr>
              <a:buFont typeface="Calibri" pitchFamily="34" charset="0"/>
              <a:buNone/>
            </a:pPr>
            <a:endParaRPr lang="en-GB" dirty="0">
              <a:latin typeface="Arial" pitchFamily="34" charset="0"/>
            </a:endParaRP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8961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GB" dirty="0">
                <a:latin typeface="Arial" pitchFamily="34" charset="0"/>
              </a:rPr>
              <a:t>TSA.SERVICE is the application where all services are defined and controlled by the end user. </a:t>
            </a:r>
          </a:p>
          <a:p>
            <a:endParaRPr lang="en-GB" dirty="0">
              <a:latin typeface="Arial" pitchFamily="34" charset="0"/>
            </a:endParaRPr>
          </a:p>
          <a:p>
            <a:r>
              <a:rPr lang="en-GB" dirty="0">
                <a:latin typeface="Arial" pitchFamily="34" charset="0"/>
              </a:rPr>
              <a:t>ID: The id of the service record must match a record in the BATCH application.</a:t>
            </a:r>
          </a:p>
          <a:p>
            <a:r>
              <a:rPr lang="en-GB" dirty="0">
                <a:latin typeface="Arial" pitchFamily="34" charset="0"/>
              </a:rPr>
              <a:t>DESCRIPTION : This field holds the description of what the service is used for. </a:t>
            </a:r>
          </a:p>
          <a:p>
            <a:r>
              <a:rPr lang="en-GB" dirty="0">
                <a:latin typeface="Arial" pitchFamily="34" charset="0"/>
              </a:rPr>
              <a:t>SERVER NAME : This field holds the IP address or the host name of the server where the current service needs to be executed. This will be used on in a multi application server architecture.</a:t>
            </a:r>
          </a:p>
          <a:p>
            <a:r>
              <a:rPr lang="en-GB" dirty="0">
                <a:latin typeface="Arial" pitchFamily="34" charset="0"/>
              </a:rPr>
              <a:t>The whole idea behind a service is that you will have multiple copies of the process running so that the load can be shared. How many such copies do you want running? That is defined in the field WORK PROFILE. This field holds the ID of the record in TSA.WORKLOAD.PROFILE application which defines the number of copies that will actually execute.</a:t>
            </a:r>
          </a:p>
          <a:p>
            <a:r>
              <a:rPr lang="en-GB" dirty="0">
                <a:latin typeface="Arial" pitchFamily="34" charset="0"/>
              </a:rPr>
              <a:t>USER : This field should hold a valid T24 user name, whose details are used to update the audit fields of records that get created or updated by the service.</a:t>
            </a:r>
          </a:p>
          <a:p>
            <a:r>
              <a:rPr lang="en-US" dirty="0">
                <a:latin typeface="Arial" pitchFamily="34" charset="0"/>
              </a:rPr>
              <a:t>SERVICE CONTROL : This field can hold three values – AUTO, START and STOP. STOP can be set in this field to stop the service when it is executing. </a:t>
            </a:r>
          </a:p>
          <a:p>
            <a:r>
              <a:rPr lang="en-US" dirty="0">
                <a:latin typeface="Arial" pitchFamily="34" charset="0"/>
              </a:rPr>
              <a:t>You will learn about the other fields in the next few slides.</a:t>
            </a:r>
          </a:p>
          <a:p>
            <a:endParaRPr lang="en-US"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41926D-D1D0-4730-8BA3-F6B1AA0DCA1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67662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Название 1"/>
          <p:cNvSpPr>
            <a:spLocks noGrp="1"/>
          </p:cNvSpPr>
          <p:nvPr>
            <p:ph type="ctrTitle"/>
          </p:nvPr>
        </p:nvSpPr>
        <p:spPr>
          <a:xfrm>
            <a:off x="685800" y="1597819"/>
            <a:ext cx="7772400" cy="1102519"/>
          </a:xfrm>
        </p:spPr>
        <p:txBody>
          <a:bodyPr/>
          <a:lstStyle/>
          <a:p>
            <a:r>
              <a:rPr lang="en-US"/>
              <a:t>Образец заголовка</a:t>
            </a:r>
            <a:endParaRPr lang="ru-RU"/>
          </a:p>
        </p:txBody>
      </p:sp>
      <p:sp>
        <p:nvSpPr>
          <p:cNvPr id="3" name="Подзаголовок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Образец подзаголовка</a:t>
            </a:r>
            <a:endParaRPr lang="ru-RU"/>
          </a:p>
        </p:txBody>
      </p:sp>
      <p:sp>
        <p:nvSpPr>
          <p:cNvPr id="4" name="Дата 3"/>
          <p:cNvSpPr>
            <a:spLocks noGrp="1"/>
          </p:cNvSpPr>
          <p:nvPr>
            <p:ph type="dt" sz="half" idx="10"/>
          </p:nvPr>
        </p:nvSpPr>
        <p:spPr/>
        <p:txBody>
          <a:bodyPr/>
          <a:lstStyle/>
          <a:p>
            <a:fld id="{9191A3AB-46E0-444A-89D4-FA846504BDDE}" type="datetime1">
              <a:rPr lang="ru-RU" smtClean="0"/>
              <a:t>08.10.2021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886553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 текст">
    <p:spTree>
      <p:nvGrpSpPr>
        <p:cNvPr id="1" name=""/>
        <p:cNvGrpSpPr/>
        <p:nvPr/>
      </p:nvGrpSpPr>
      <p:grpSpPr>
        <a:xfrm>
          <a:off x="0" y="0"/>
          <a:ext cx="0" cy="0"/>
          <a:chOff x="0" y="0"/>
          <a:chExt cx="0" cy="0"/>
        </a:xfrm>
      </p:grpSpPr>
      <p:sp>
        <p:nvSpPr>
          <p:cNvPr id="2" name="Название 1"/>
          <p:cNvSpPr>
            <a:spLocks noGrp="1"/>
          </p:cNvSpPr>
          <p:nvPr>
            <p:ph type="title"/>
          </p:nvPr>
        </p:nvSpPr>
        <p:spPr/>
        <p:txBody>
          <a:bodyPr/>
          <a:lstStyle/>
          <a:p>
            <a:r>
              <a:rPr lang="en-US"/>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4" name="Дата 3"/>
          <p:cNvSpPr>
            <a:spLocks noGrp="1"/>
          </p:cNvSpPr>
          <p:nvPr>
            <p:ph type="dt" sz="half" idx="10"/>
          </p:nvPr>
        </p:nvSpPr>
        <p:spPr/>
        <p:txBody>
          <a:bodyPr/>
          <a:lstStyle/>
          <a:p>
            <a:fld id="{E113C8D1-D601-41C9-9B48-8193173BCAD1}" type="datetime1">
              <a:rPr lang="ru-RU" smtClean="0"/>
              <a:t>08.10.2021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3903016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 загол.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05979"/>
            <a:ext cx="2057400" cy="4388644"/>
          </a:xfrm>
        </p:spPr>
        <p:txBody>
          <a:bodyPr vert="eaVert"/>
          <a:lstStyle/>
          <a:p>
            <a:r>
              <a:rPr lang="en-US"/>
              <a:t>Образец заголовка</a:t>
            </a:r>
            <a:endParaRPr lang="ru-RU"/>
          </a:p>
        </p:txBody>
      </p:sp>
      <p:sp>
        <p:nvSpPr>
          <p:cNvPr id="3" name="Вертикальный текст 2"/>
          <p:cNvSpPr>
            <a:spLocks noGrp="1"/>
          </p:cNvSpPr>
          <p:nvPr>
            <p:ph type="body" orient="vert" idx="1"/>
          </p:nvPr>
        </p:nvSpPr>
        <p:spPr>
          <a:xfrm>
            <a:off x="457200" y="205979"/>
            <a:ext cx="6019800" cy="4388644"/>
          </a:xfrm>
        </p:spPr>
        <p:txBody>
          <a:bodyPr vert="eaVert"/>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4" name="Дата 3"/>
          <p:cNvSpPr>
            <a:spLocks noGrp="1"/>
          </p:cNvSpPr>
          <p:nvPr>
            <p:ph type="dt" sz="half" idx="10"/>
          </p:nvPr>
        </p:nvSpPr>
        <p:spPr/>
        <p:txBody>
          <a:bodyPr/>
          <a:lstStyle/>
          <a:p>
            <a:fld id="{994160EF-D47A-4A85-A8A0-C221476ACBCB}" type="datetime1">
              <a:rPr lang="ru-RU" smtClean="0"/>
              <a:t>08.10.2021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1357390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Название 1"/>
          <p:cNvSpPr>
            <a:spLocks noGrp="1"/>
          </p:cNvSpPr>
          <p:nvPr>
            <p:ph type="title"/>
          </p:nvPr>
        </p:nvSpPr>
        <p:spPr/>
        <p:txBody>
          <a:bodyPr/>
          <a:lstStyle/>
          <a:p>
            <a:r>
              <a:rPr lang="en-US"/>
              <a:t>Образец заголовка</a:t>
            </a:r>
            <a:endParaRPr lang="ru-RU"/>
          </a:p>
        </p:txBody>
      </p:sp>
      <p:sp>
        <p:nvSpPr>
          <p:cNvPr id="3" name="Содержимое 2"/>
          <p:cNvSpPr>
            <a:spLocks noGrp="1"/>
          </p:cNvSpPr>
          <p:nvPr>
            <p:ph idx="1"/>
          </p:nvPr>
        </p:nvSpPr>
        <p:spPr/>
        <p:txBody>
          <a:bodyPr/>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4" name="Дата 3"/>
          <p:cNvSpPr>
            <a:spLocks noGrp="1"/>
          </p:cNvSpPr>
          <p:nvPr>
            <p:ph type="dt" sz="half" idx="10"/>
          </p:nvPr>
        </p:nvSpPr>
        <p:spPr/>
        <p:txBody>
          <a:bodyPr/>
          <a:lstStyle/>
          <a:p>
            <a:fld id="{6B18E457-0ACE-4CE2-8418-CB7AD6630FE7}" type="datetime1">
              <a:rPr lang="ru-RU" smtClean="0"/>
              <a:t>08.10.2021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2440346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Название 1"/>
          <p:cNvSpPr>
            <a:spLocks noGrp="1"/>
          </p:cNvSpPr>
          <p:nvPr>
            <p:ph type="title"/>
          </p:nvPr>
        </p:nvSpPr>
        <p:spPr>
          <a:xfrm>
            <a:off x="722313" y="3305176"/>
            <a:ext cx="7772400" cy="1021556"/>
          </a:xfrm>
        </p:spPr>
        <p:txBody>
          <a:bodyPr anchor="t"/>
          <a:lstStyle>
            <a:lvl1pPr algn="l">
              <a:defRPr sz="4000" b="1" cap="all"/>
            </a:lvl1pPr>
          </a:lstStyle>
          <a:p>
            <a:r>
              <a:rPr lang="en-US"/>
              <a:t>Образец заголовка</a:t>
            </a:r>
            <a:endParaRPr lang="ru-RU"/>
          </a:p>
        </p:txBody>
      </p:sp>
      <p:sp>
        <p:nvSpPr>
          <p:cNvPr id="3" name="Текст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Образец текста</a:t>
            </a:r>
          </a:p>
        </p:txBody>
      </p:sp>
      <p:sp>
        <p:nvSpPr>
          <p:cNvPr id="4" name="Дата 3"/>
          <p:cNvSpPr>
            <a:spLocks noGrp="1"/>
          </p:cNvSpPr>
          <p:nvPr>
            <p:ph type="dt" sz="half" idx="10"/>
          </p:nvPr>
        </p:nvSpPr>
        <p:spPr/>
        <p:txBody>
          <a:bodyPr/>
          <a:lstStyle/>
          <a:p>
            <a:fld id="{C240446F-7730-4056-8087-52C0235EB2AA}" type="datetime1">
              <a:rPr lang="ru-RU" smtClean="0"/>
              <a:t>08.10.2021</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1218998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Название 1"/>
          <p:cNvSpPr>
            <a:spLocks noGrp="1"/>
          </p:cNvSpPr>
          <p:nvPr>
            <p:ph type="title"/>
          </p:nvPr>
        </p:nvSpPr>
        <p:spPr/>
        <p:txBody>
          <a:bodyPr/>
          <a:lstStyle/>
          <a:p>
            <a:r>
              <a:rPr lang="en-US"/>
              <a:t>Образец заголовка</a:t>
            </a:r>
            <a:endParaRPr lang="ru-RU"/>
          </a:p>
        </p:txBody>
      </p:sp>
      <p:sp>
        <p:nvSpPr>
          <p:cNvPr id="3" name="Содержимое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4" name="Содержимое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5" name="Дата 4"/>
          <p:cNvSpPr>
            <a:spLocks noGrp="1"/>
          </p:cNvSpPr>
          <p:nvPr>
            <p:ph type="dt" sz="half" idx="10"/>
          </p:nvPr>
        </p:nvSpPr>
        <p:spPr/>
        <p:txBody>
          <a:bodyPr/>
          <a:lstStyle/>
          <a:p>
            <a:fld id="{DF69B011-563F-478E-BE87-0C3709ABD4B9}" type="datetime1">
              <a:rPr lang="ru-RU" smtClean="0"/>
              <a:t>08.10.2021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3690447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Название 1"/>
          <p:cNvSpPr>
            <a:spLocks noGrp="1"/>
          </p:cNvSpPr>
          <p:nvPr>
            <p:ph type="title"/>
          </p:nvPr>
        </p:nvSpPr>
        <p:spPr/>
        <p:txBody>
          <a:bodyPr/>
          <a:lstStyle>
            <a:lvl1pPr>
              <a:defRPr/>
            </a:lvl1pPr>
          </a:lstStyle>
          <a:p>
            <a:r>
              <a:rPr lang="en-US"/>
              <a:t>Образец заголовка</a:t>
            </a:r>
            <a:endParaRPr lang="ru-RU"/>
          </a:p>
        </p:txBody>
      </p:sp>
      <p:sp>
        <p:nvSpPr>
          <p:cNvPr id="3" name="Текст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Образец текста</a:t>
            </a:r>
          </a:p>
        </p:txBody>
      </p:sp>
      <p:sp>
        <p:nvSpPr>
          <p:cNvPr id="4" name="Содержимое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5" name="Текст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Образец текста</a:t>
            </a:r>
          </a:p>
        </p:txBody>
      </p:sp>
      <p:sp>
        <p:nvSpPr>
          <p:cNvPr id="6" name="Содержимое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7" name="Дата 6"/>
          <p:cNvSpPr>
            <a:spLocks noGrp="1"/>
          </p:cNvSpPr>
          <p:nvPr>
            <p:ph type="dt" sz="half" idx="10"/>
          </p:nvPr>
        </p:nvSpPr>
        <p:spPr/>
        <p:txBody>
          <a:bodyPr/>
          <a:lstStyle/>
          <a:p>
            <a:fld id="{9E073EF8-5A4A-487D-B93A-1A4C7D1C365B}" type="datetime1">
              <a:rPr lang="ru-RU" smtClean="0"/>
              <a:t>08.10.2021</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2951813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Название 1"/>
          <p:cNvSpPr>
            <a:spLocks noGrp="1"/>
          </p:cNvSpPr>
          <p:nvPr>
            <p:ph type="title"/>
          </p:nvPr>
        </p:nvSpPr>
        <p:spPr/>
        <p:txBody>
          <a:bodyPr/>
          <a:lstStyle/>
          <a:p>
            <a:r>
              <a:rPr lang="en-US"/>
              <a:t>Образец заголовка</a:t>
            </a:r>
            <a:endParaRPr lang="ru-RU"/>
          </a:p>
        </p:txBody>
      </p:sp>
      <p:sp>
        <p:nvSpPr>
          <p:cNvPr id="3" name="Дата 2"/>
          <p:cNvSpPr>
            <a:spLocks noGrp="1"/>
          </p:cNvSpPr>
          <p:nvPr>
            <p:ph type="dt" sz="half" idx="10"/>
          </p:nvPr>
        </p:nvSpPr>
        <p:spPr/>
        <p:txBody>
          <a:bodyPr/>
          <a:lstStyle/>
          <a:p>
            <a:fld id="{CDA92061-3EB2-4CE0-AF61-E95D3D71D1DB}" type="datetime1">
              <a:rPr lang="ru-RU" smtClean="0"/>
              <a:t>08.10.2021</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2743957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A4293BDA-3B78-4C45-B87F-A51FE605DA1B}" type="datetime1">
              <a:rPr lang="ru-RU" smtClean="0"/>
              <a:t>08.10.2021</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2569778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Название 1"/>
          <p:cNvSpPr>
            <a:spLocks noGrp="1"/>
          </p:cNvSpPr>
          <p:nvPr>
            <p:ph type="title"/>
          </p:nvPr>
        </p:nvSpPr>
        <p:spPr>
          <a:xfrm>
            <a:off x="457201" y="204787"/>
            <a:ext cx="3008313" cy="871538"/>
          </a:xfrm>
        </p:spPr>
        <p:txBody>
          <a:bodyPr anchor="b"/>
          <a:lstStyle>
            <a:lvl1pPr algn="l">
              <a:defRPr sz="2000" b="1"/>
            </a:lvl1pPr>
          </a:lstStyle>
          <a:p>
            <a:r>
              <a:rPr lang="en-US"/>
              <a:t>Образец заголовка</a:t>
            </a:r>
            <a:endParaRPr lang="ru-RU"/>
          </a:p>
        </p:txBody>
      </p:sp>
      <p:sp>
        <p:nvSpPr>
          <p:cNvPr id="3" name="Содержимое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4" name="Текст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Образец текста</a:t>
            </a:r>
          </a:p>
        </p:txBody>
      </p:sp>
      <p:sp>
        <p:nvSpPr>
          <p:cNvPr id="5" name="Дата 4"/>
          <p:cNvSpPr>
            <a:spLocks noGrp="1"/>
          </p:cNvSpPr>
          <p:nvPr>
            <p:ph type="dt" sz="half" idx="10"/>
          </p:nvPr>
        </p:nvSpPr>
        <p:spPr/>
        <p:txBody>
          <a:bodyPr/>
          <a:lstStyle/>
          <a:p>
            <a:fld id="{680C6081-FBF2-42C7-BEA7-DAAA2C65ACED}" type="datetime1">
              <a:rPr lang="ru-RU" smtClean="0"/>
              <a:t>08.10.2021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1738662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Название 1"/>
          <p:cNvSpPr>
            <a:spLocks noGrp="1"/>
          </p:cNvSpPr>
          <p:nvPr>
            <p:ph type="title"/>
          </p:nvPr>
        </p:nvSpPr>
        <p:spPr>
          <a:xfrm>
            <a:off x="1792288" y="3600450"/>
            <a:ext cx="5486400" cy="425054"/>
          </a:xfrm>
        </p:spPr>
        <p:txBody>
          <a:bodyPr anchor="b"/>
          <a:lstStyle>
            <a:lvl1pPr algn="l">
              <a:defRPr sz="2000" b="1"/>
            </a:lvl1pPr>
          </a:lstStyle>
          <a:p>
            <a:r>
              <a:rPr lang="en-US"/>
              <a:t>Образец заголовка</a:t>
            </a:r>
            <a:endParaRPr lang="ru-RU"/>
          </a:p>
        </p:txBody>
      </p:sp>
      <p:sp>
        <p:nvSpPr>
          <p:cNvPr id="3" name="Рисунок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Образец текста</a:t>
            </a:r>
          </a:p>
        </p:txBody>
      </p:sp>
      <p:sp>
        <p:nvSpPr>
          <p:cNvPr id="5" name="Дата 4"/>
          <p:cNvSpPr>
            <a:spLocks noGrp="1"/>
          </p:cNvSpPr>
          <p:nvPr>
            <p:ph type="dt" sz="half" idx="10"/>
          </p:nvPr>
        </p:nvSpPr>
        <p:spPr/>
        <p:txBody>
          <a:bodyPr/>
          <a:lstStyle/>
          <a:p>
            <a:fld id="{1D5F752E-DDA8-4C12-B530-B03D45D78831}" type="datetime1">
              <a:rPr lang="ru-RU" smtClean="0"/>
              <a:t>08.10.2021</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39FC74CF-8B03-5D41-97A3-DD76EB0CCB80}" type="slidenum">
              <a:rPr lang="ru-RU" smtClean="0"/>
              <a:t>‹#›</a:t>
            </a:fld>
            <a:endParaRPr lang="ru-RU"/>
          </a:p>
        </p:txBody>
      </p:sp>
    </p:spTree>
    <p:extLst>
      <p:ext uri="{BB962C8B-B14F-4D97-AF65-F5344CB8AC3E}">
        <p14:creationId xmlns:p14="http://schemas.microsoft.com/office/powerpoint/2010/main" val="4237039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Образец заголовка</a:t>
            </a:r>
            <a:endParaRPr lang="ru-RU"/>
          </a:p>
        </p:txBody>
      </p:sp>
      <p:sp>
        <p:nvSpPr>
          <p:cNvPr id="3" name="Текст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4" name="Дата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DD25AFA5-C4A4-4A4A-987F-1752B3C11353}" type="datetime1">
              <a:rPr lang="ru-RU" smtClean="0"/>
              <a:t>08.10.2021</a:t>
            </a:fld>
            <a:endParaRPr lang="ru-RU"/>
          </a:p>
        </p:txBody>
      </p:sp>
      <p:sp>
        <p:nvSpPr>
          <p:cNvPr id="5" name="Нижний колонтитул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39FC74CF-8B03-5D41-97A3-DD76EB0CCB80}" type="slidenum">
              <a:rPr lang="ru-RU" smtClean="0"/>
              <a:t>‹#›</a:t>
            </a:fld>
            <a:endParaRPr lang="ru-RU"/>
          </a:p>
        </p:txBody>
      </p:sp>
    </p:spTree>
    <p:extLst>
      <p:ext uri="{BB962C8B-B14F-4D97-AF65-F5344CB8AC3E}">
        <p14:creationId xmlns:p14="http://schemas.microsoft.com/office/powerpoint/2010/main" val="18285151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ru-RU"/>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3.png"/><Relationship Id="rId7" Type="http://schemas.openxmlformats.org/officeDocument/2006/relationships/image" Target="../media/image17.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3.png"/><Relationship Id="rId7"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3.png"/><Relationship Id="rId7"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image" Target="../media/image3.png"/><Relationship Id="rId7" Type="http://schemas.openxmlformats.org/officeDocument/2006/relationships/image" Target="../media/image29.jpe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http://www.foranx.by/" TargetMode="External"/><Relationship Id="rId4" Type="http://schemas.openxmlformats.org/officeDocument/2006/relationships/hyperlink" Target="mailto:office@foranx.by"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Изображение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Название 1"/>
          <p:cNvSpPr>
            <a:spLocks noGrp="1"/>
          </p:cNvSpPr>
          <p:nvPr>
            <p:ph type="ctrTitle"/>
          </p:nvPr>
        </p:nvSpPr>
        <p:spPr>
          <a:xfrm>
            <a:off x="398721" y="2571750"/>
            <a:ext cx="5517573" cy="1102519"/>
          </a:xfrm>
        </p:spPr>
        <p:txBody>
          <a:bodyPr>
            <a:normAutofit/>
          </a:bodyPr>
          <a:lstStyle/>
          <a:p>
            <a:pPr algn="l">
              <a:lnSpc>
                <a:spcPct val="80000"/>
              </a:lnSpc>
            </a:pPr>
            <a:r>
              <a:rPr lang="en-US" sz="2400" dirty="0">
                <a:solidFill>
                  <a:schemeClr val="bg1"/>
                </a:solidFill>
                <a:latin typeface="Tahoma"/>
                <a:cs typeface="Tahoma"/>
              </a:rPr>
              <a:t>Session 11. Services and COB in T24</a:t>
            </a:r>
            <a:endParaRPr lang="ru-RU" sz="2400" dirty="0">
              <a:solidFill>
                <a:schemeClr val="bg1"/>
              </a:solidFill>
              <a:latin typeface="Tahoma"/>
              <a:cs typeface="Tahoma"/>
            </a:endParaRPr>
          </a:p>
        </p:txBody>
      </p:sp>
      <p:sp>
        <p:nvSpPr>
          <p:cNvPr id="3" name="Подзаголовок 2"/>
          <p:cNvSpPr>
            <a:spLocks noGrp="1"/>
          </p:cNvSpPr>
          <p:nvPr>
            <p:ph type="subTitle" idx="1"/>
          </p:nvPr>
        </p:nvSpPr>
        <p:spPr>
          <a:xfrm>
            <a:off x="443918" y="3844313"/>
            <a:ext cx="3086100" cy="462968"/>
          </a:xfrm>
        </p:spPr>
        <p:txBody>
          <a:bodyPr>
            <a:noAutofit/>
          </a:bodyPr>
          <a:lstStyle/>
          <a:p>
            <a:pPr algn="l"/>
            <a:r>
              <a:rPr lang="en-US" sz="1400">
                <a:solidFill>
                  <a:srgbClr val="FFFFFF"/>
                </a:solidFill>
                <a:latin typeface="Tahoma"/>
                <a:cs typeface="Tahoma"/>
              </a:rPr>
              <a:t>Minsk,</a:t>
            </a:r>
            <a:r>
              <a:rPr lang="ru-RU" sz="1400" dirty="0">
                <a:solidFill>
                  <a:srgbClr val="FFFFFF"/>
                </a:solidFill>
                <a:latin typeface="Tahoma"/>
                <a:cs typeface="Tahoma"/>
              </a:rPr>
              <a:t> 20</a:t>
            </a:r>
            <a:r>
              <a:rPr lang="en-US" sz="1400" dirty="0">
                <a:solidFill>
                  <a:srgbClr val="FFFFFF"/>
                </a:solidFill>
                <a:latin typeface="Tahoma"/>
                <a:cs typeface="Tahoma"/>
              </a:rPr>
              <a:t>21</a:t>
            </a:r>
            <a:endParaRPr lang="ru-RU" sz="1400" dirty="0">
              <a:solidFill>
                <a:srgbClr val="FFFFFF"/>
              </a:solidFill>
              <a:latin typeface="Tahoma"/>
              <a:cs typeface="Tahoma"/>
            </a:endParaRPr>
          </a:p>
        </p:txBody>
      </p:sp>
      <p:pic>
        <p:nvPicPr>
          <p:cNvPr id="5" name="Изображение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741" y="472657"/>
            <a:ext cx="1041693" cy="459611"/>
          </a:xfrm>
          <a:prstGeom prst="rect">
            <a:avLst/>
          </a:prstGeom>
        </p:spPr>
      </p:pic>
      <p:sp>
        <p:nvSpPr>
          <p:cNvPr id="7" name="Название 1">
            <a:extLst>
              <a:ext uri="{FF2B5EF4-FFF2-40B4-BE49-F238E27FC236}">
                <a16:creationId xmlns:a16="http://schemas.microsoft.com/office/drawing/2014/main" id="{57B3F171-FAF4-4D03-8A69-0108B0600673}"/>
              </a:ext>
            </a:extLst>
          </p:cNvPr>
          <p:cNvSpPr txBox="1">
            <a:spLocks/>
          </p:cNvSpPr>
          <p:nvPr/>
        </p:nvSpPr>
        <p:spPr>
          <a:xfrm>
            <a:off x="398721" y="1302122"/>
            <a:ext cx="5517573" cy="110251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80000"/>
              </a:lnSpc>
            </a:pPr>
            <a:r>
              <a:rPr lang="en-US" sz="2400">
                <a:solidFill>
                  <a:schemeClr val="bg1"/>
                </a:solidFill>
                <a:latin typeface="Tahoma"/>
                <a:cs typeface="Tahoma"/>
              </a:rPr>
              <a:t>T24 Technical </a:t>
            </a:r>
            <a:r>
              <a:rPr lang="en-US" sz="2400" dirty="0">
                <a:solidFill>
                  <a:schemeClr val="bg1"/>
                </a:solidFill>
                <a:latin typeface="Tahoma"/>
                <a:cs typeface="Tahoma"/>
              </a:rPr>
              <a:t>Induction Training</a:t>
            </a:r>
            <a:endParaRPr lang="ru-RU" sz="2400" dirty="0">
              <a:solidFill>
                <a:schemeClr val="bg1"/>
              </a:solidFill>
              <a:latin typeface="Tahoma"/>
              <a:cs typeface="Tahoma"/>
            </a:endParaRPr>
          </a:p>
        </p:txBody>
      </p:sp>
    </p:spTree>
    <p:extLst>
      <p:ext uri="{BB962C8B-B14F-4D97-AF65-F5344CB8AC3E}">
        <p14:creationId xmlns:p14="http://schemas.microsoft.com/office/powerpoint/2010/main" val="3830024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GB" sz="1800" dirty="0">
                <a:solidFill>
                  <a:schemeClr val="bg1"/>
                </a:solidFill>
                <a:latin typeface="Tahoma" panose="020B0604030504040204" pitchFamily="34" charset="0"/>
                <a:ea typeface="Tahoma" panose="020B0604030504040204" pitchFamily="34" charset="0"/>
                <a:cs typeface="Tahoma" panose="020B0604030504040204" pitchFamily="34" charset="0"/>
              </a:rPr>
              <a:t>Multi – threading in a Job</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0</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6" name="Прямоугольник 5">
            <a:extLst>
              <a:ext uri="{FF2B5EF4-FFF2-40B4-BE49-F238E27FC236}">
                <a16:creationId xmlns:a16="http://schemas.microsoft.com/office/drawing/2014/main" id="{65FF86AB-B648-41A8-97BE-7745D9E6DFC3}"/>
              </a:ext>
            </a:extLst>
          </p:cNvPr>
          <p:cNvSpPr/>
          <p:nvPr/>
        </p:nvSpPr>
        <p:spPr>
          <a:xfrm>
            <a:off x="269913" y="766027"/>
            <a:ext cx="8500132" cy="338554"/>
          </a:xfrm>
          <a:prstGeom prst="rect">
            <a:avLst/>
          </a:prstGeom>
        </p:spPr>
        <p:txBody>
          <a:bodyPr wrap="square">
            <a:spAutoFit/>
          </a:bodyPr>
          <a:lstStyle/>
          <a:p>
            <a:r>
              <a:rPr lang="en-US" sz="1600" dirty="0">
                <a:latin typeface="Tahoma" panose="020B0604030504040204" pitchFamily="34" charset="0"/>
                <a:ea typeface="Tahoma" panose="020B0604030504040204" pitchFamily="34" charset="0"/>
                <a:cs typeface="Tahoma" panose="020B0604030504040204" pitchFamily="34" charset="0"/>
              </a:rPr>
              <a:t>A Service is executed as a multi-threaded process. Let us understand this with an example:</a:t>
            </a:r>
          </a:p>
        </p:txBody>
      </p:sp>
      <p:pic>
        <p:nvPicPr>
          <p:cNvPr id="7" name="Рисунок 6">
            <a:extLst>
              <a:ext uri="{FF2B5EF4-FFF2-40B4-BE49-F238E27FC236}">
                <a16:creationId xmlns:a16="http://schemas.microsoft.com/office/drawing/2014/main" id="{68396BF7-B4DA-4D08-85DD-796D0C7CDFDA}"/>
              </a:ext>
            </a:extLst>
          </p:cNvPr>
          <p:cNvPicPr>
            <a:picLocks noChangeAspect="1"/>
          </p:cNvPicPr>
          <p:nvPr/>
        </p:nvPicPr>
        <p:blipFill>
          <a:blip r:embed="rId7"/>
          <a:stretch>
            <a:fillRect/>
          </a:stretch>
        </p:blipFill>
        <p:spPr>
          <a:xfrm>
            <a:off x="600877" y="1242079"/>
            <a:ext cx="7067158" cy="3460971"/>
          </a:xfrm>
          <a:prstGeom prst="rect">
            <a:avLst/>
          </a:prstGeom>
        </p:spPr>
      </p:pic>
    </p:spTree>
    <p:extLst>
      <p:ext uri="{BB962C8B-B14F-4D97-AF65-F5344CB8AC3E}">
        <p14:creationId xmlns:p14="http://schemas.microsoft.com/office/powerpoint/2010/main" val="3614874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GB" sz="1800" dirty="0">
                <a:solidFill>
                  <a:schemeClr val="bg1"/>
                </a:solidFill>
                <a:latin typeface="Tahoma" panose="020B0604030504040204" pitchFamily="34" charset="0"/>
                <a:ea typeface="Tahoma" panose="020B0604030504040204" pitchFamily="34" charset="0"/>
                <a:cs typeface="Tahoma" panose="020B0604030504040204" pitchFamily="34" charset="0"/>
              </a:rPr>
              <a:t>Execution of a service - Illustration</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1</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6" name="Прямоугольник 5">
            <a:extLst>
              <a:ext uri="{FF2B5EF4-FFF2-40B4-BE49-F238E27FC236}">
                <a16:creationId xmlns:a16="http://schemas.microsoft.com/office/drawing/2014/main" id="{65FF86AB-B648-41A8-97BE-7745D9E6DFC3}"/>
              </a:ext>
            </a:extLst>
          </p:cNvPr>
          <p:cNvSpPr/>
          <p:nvPr/>
        </p:nvSpPr>
        <p:spPr>
          <a:xfrm>
            <a:off x="269913" y="766027"/>
            <a:ext cx="8500132" cy="338554"/>
          </a:xfrm>
          <a:prstGeom prst="rect">
            <a:avLst/>
          </a:prstGeom>
        </p:spPr>
        <p:txBody>
          <a:bodyPr wrap="square">
            <a:spAutoFit/>
          </a:bodyPr>
          <a:lstStyle/>
          <a:p>
            <a:r>
              <a:rPr lang="en-US" sz="1600" dirty="0">
                <a:latin typeface="Tahoma" panose="020B0604030504040204" pitchFamily="34" charset="0"/>
                <a:ea typeface="Tahoma" panose="020B0604030504040204" pitchFamily="34" charset="0"/>
                <a:cs typeface="Tahoma" panose="020B0604030504040204" pitchFamily="34" charset="0"/>
              </a:rPr>
              <a:t>Let us look at it in T24 Terms:</a:t>
            </a:r>
          </a:p>
        </p:txBody>
      </p:sp>
      <p:pic>
        <p:nvPicPr>
          <p:cNvPr id="3" name="Рисунок 2">
            <a:extLst>
              <a:ext uri="{FF2B5EF4-FFF2-40B4-BE49-F238E27FC236}">
                <a16:creationId xmlns:a16="http://schemas.microsoft.com/office/drawing/2014/main" id="{0AD6D4B4-2035-490E-8486-B1A72EC6DAC1}"/>
              </a:ext>
            </a:extLst>
          </p:cNvPr>
          <p:cNvPicPr>
            <a:picLocks noChangeAspect="1"/>
          </p:cNvPicPr>
          <p:nvPr/>
        </p:nvPicPr>
        <p:blipFill>
          <a:blip r:embed="rId7"/>
          <a:stretch>
            <a:fillRect/>
          </a:stretch>
        </p:blipFill>
        <p:spPr>
          <a:xfrm>
            <a:off x="756519" y="1178478"/>
            <a:ext cx="7017897" cy="3514886"/>
          </a:xfrm>
          <a:prstGeom prst="rect">
            <a:avLst/>
          </a:prstGeom>
        </p:spPr>
      </p:pic>
    </p:spTree>
    <p:extLst>
      <p:ext uri="{BB962C8B-B14F-4D97-AF65-F5344CB8AC3E}">
        <p14:creationId xmlns:p14="http://schemas.microsoft.com/office/powerpoint/2010/main" val="641351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BATCH</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2</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grpSp>
        <p:nvGrpSpPr>
          <p:cNvPr id="13" name="Group 11">
            <a:extLst>
              <a:ext uri="{FF2B5EF4-FFF2-40B4-BE49-F238E27FC236}">
                <a16:creationId xmlns:a16="http://schemas.microsoft.com/office/drawing/2014/main" id="{6B5161F2-9FD1-4B99-BF88-A8BFA2DF94E1}"/>
              </a:ext>
            </a:extLst>
          </p:cNvPr>
          <p:cNvGrpSpPr>
            <a:grpSpLocks/>
          </p:cNvGrpSpPr>
          <p:nvPr/>
        </p:nvGrpSpPr>
        <p:grpSpPr bwMode="auto">
          <a:xfrm>
            <a:off x="237294" y="809309"/>
            <a:ext cx="1000125" cy="781085"/>
            <a:chOff x="-214346" y="1285860"/>
            <a:chExt cx="1438998" cy="1025247"/>
          </a:xfrm>
        </p:grpSpPr>
        <p:pic>
          <p:nvPicPr>
            <p:cNvPr id="14" name="Picture 12" descr="images (4).jpg">
              <a:extLst>
                <a:ext uri="{FF2B5EF4-FFF2-40B4-BE49-F238E27FC236}">
                  <a16:creationId xmlns:a16="http://schemas.microsoft.com/office/drawing/2014/main" id="{A9F623A0-226F-4932-A4D1-72213FE8BC96}"/>
                </a:ext>
              </a:extLst>
            </p:cNvPr>
            <p:cNvPicPr>
              <a:picLocks noChangeAspect="1"/>
            </p:cNvPicPr>
            <p:nvPr/>
          </p:nvPicPr>
          <p:blipFill>
            <a:blip r:embed="rId7" cstate="print"/>
            <a:srcRect/>
            <a:stretch>
              <a:fillRect/>
            </a:stretch>
          </p:blipFill>
          <p:spPr bwMode="auto">
            <a:xfrm>
              <a:off x="214282" y="1285860"/>
              <a:ext cx="426723" cy="428628"/>
            </a:xfrm>
            <a:prstGeom prst="rect">
              <a:avLst/>
            </a:prstGeom>
            <a:noFill/>
            <a:ln w="9525">
              <a:noFill/>
              <a:miter lim="800000"/>
              <a:headEnd/>
              <a:tailEnd/>
            </a:ln>
          </p:spPr>
        </p:pic>
        <p:sp>
          <p:nvSpPr>
            <p:cNvPr id="15" name="Rectangle 13">
              <a:extLst>
                <a:ext uri="{FF2B5EF4-FFF2-40B4-BE49-F238E27FC236}">
                  <a16:creationId xmlns:a16="http://schemas.microsoft.com/office/drawing/2014/main" id="{2A292F98-2CDC-4BB0-8B35-6779884B1421}"/>
                </a:ext>
              </a:extLst>
            </p:cNvPr>
            <p:cNvSpPr/>
            <p:nvPr/>
          </p:nvSpPr>
          <p:spPr>
            <a:xfrm>
              <a:off x="-214346" y="1785926"/>
              <a:ext cx="1438998" cy="525181"/>
            </a:xfrm>
            <a:prstGeom prst="rect">
              <a:avLst/>
            </a:prstGeom>
            <a:noFill/>
          </p:spPr>
          <p:txBody>
            <a:bodyPr>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defRPr/>
              </a:pPr>
              <a:r>
                <a:rPr lang="en-US" sz="2000" b="1" dirty="0">
                  <a:ln w="11430"/>
                  <a:solidFill>
                    <a:schemeClr val="tx2">
                      <a:lumMod val="75000"/>
                    </a:schemeClr>
                  </a:solidFill>
                  <a:effectLst>
                    <a:outerShdw blurRad="50800" dist="39000" dir="5460000" algn="tl">
                      <a:srgbClr val="000000">
                        <a:alpha val="38000"/>
                      </a:srgbClr>
                    </a:outerShdw>
                  </a:effectLst>
                  <a:cs typeface="+mn-cs"/>
                </a:rPr>
                <a:t>What?</a:t>
              </a:r>
            </a:p>
          </p:txBody>
        </p:sp>
      </p:grpSp>
      <p:pic>
        <p:nvPicPr>
          <p:cNvPr id="4" name="Рисунок 3">
            <a:extLst>
              <a:ext uri="{FF2B5EF4-FFF2-40B4-BE49-F238E27FC236}">
                <a16:creationId xmlns:a16="http://schemas.microsoft.com/office/drawing/2014/main" id="{39411FBA-A86F-412A-A38A-6D2D4D066B18}"/>
              </a:ext>
            </a:extLst>
          </p:cNvPr>
          <p:cNvPicPr>
            <a:picLocks noChangeAspect="1"/>
          </p:cNvPicPr>
          <p:nvPr/>
        </p:nvPicPr>
        <p:blipFill>
          <a:blip r:embed="rId8"/>
          <a:stretch>
            <a:fillRect/>
          </a:stretch>
        </p:blipFill>
        <p:spPr>
          <a:xfrm>
            <a:off x="6533165" y="783218"/>
            <a:ext cx="2283407" cy="2139947"/>
          </a:xfrm>
          <a:prstGeom prst="rect">
            <a:avLst/>
          </a:prstGeom>
        </p:spPr>
      </p:pic>
      <p:sp>
        <p:nvSpPr>
          <p:cNvPr id="17" name="Содержимое 2">
            <a:extLst>
              <a:ext uri="{FF2B5EF4-FFF2-40B4-BE49-F238E27FC236}">
                <a16:creationId xmlns:a16="http://schemas.microsoft.com/office/drawing/2014/main" id="{584CD036-5E5E-4C3F-BBA8-D7A5C17FCA8E}"/>
              </a:ext>
            </a:extLst>
          </p:cNvPr>
          <p:cNvSpPr>
            <a:spLocks noGrp="1"/>
          </p:cNvSpPr>
          <p:nvPr>
            <p:ph idx="1"/>
          </p:nvPr>
        </p:nvSpPr>
        <p:spPr>
          <a:xfrm>
            <a:off x="142875" y="1756263"/>
            <a:ext cx="7595358" cy="3387237"/>
          </a:xfrm>
        </p:spPr>
        <p:txBody>
          <a:bodyPr>
            <a:normAutofit/>
          </a:bodyPr>
          <a:lstStyle/>
          <a:p>
            <a:pPr algn="just">
              <a:spcAft>
                <a:spcPts val="600"/>
              </a:spcAft>
              <a:buBlip>
                <a:blip r:embed="rId9"/>
              </a:buBlip>
            </a:pPr>
            <a:r>
              <a:rPr lang="en-US" sz="1600" dirty="0">
                <a:latin typeface="Tahoma" panose="020B0604030504040204" pitchFamily="34" charset="0"/>
                <a:ea typeface="Tahoma" panose="020B0604030504040204" pitchFamily="34" charset="0"/>
                <a:cs typeface="Tahoma" panose="020B0604030504040204" pitchFamily="34" charset="0"/>
              </a:rPr>
              <a:t>A Batch, in general,  is a set of items grouped together</a:t>
            </a:r>
          </a:p>
          <a:p>
            <a:pPr algn="just">
              <a:spcAft>
                <a:spcPts val="600"/>
              </a:spcAft>
              <a:buBlip>
                <a:blip r:embed="rId9"/>
              </a:buBlip>
            </a:pPr>
            <a:r>
              <a:rPr lang="en-US" sz="1600" dirty="0">
                <a:latin typeface="Tahoma" panose="020B0604030504040204" pitchFamily="34" charset="0"/>
                <a:ea typeface="Tahoma" panose="020B0604030504040204" pitchFamily="34" charset="0"/>
                <a:cs typeface="Tahoma" panose="020B0604030504040204" pitchFamily="34" charset="0"/>
              </a:rPr>
              <a:t>It is an application where programs are grouped together based </a:t>
            </a:r>
          </a:p>
          <a:p>
            <a:pPr marL="0" indent="0" algn="just">
              <a:spcAft>
                <a:spcPts val="600"/>
              </a:spcAft>
              <a:buNone/>
            </a:pPr>
            <a:r>
              <a:rPr lang="en-US" sz="1600" dirty="0">
                <a:latin typeface="Tahoma" panose="020B0604030504040204" pitchFamily="34" charset="0"/>
                <a:ea typeface="Tahoma" panose="020B0604030504040204" pitchFamily="34" charset="0"/>
                <a:cs typeface="Tahoma" panose="020B0604030504040204" pitchFamily="34" charset="0"/>
              </a:rPr>
              <a:t>on logic</a:t>
            </a:r>
          </a:p>
          <a:p>
            <a:pPr algn="just">
              <a:spcAft>
                <a:spcPts val="600"/>
              </a:spcAft>
              <a:buBlip>
                <a:blip r:embed="rId9"/>
              </a:buBlip>
            </a:pPr>
            <a:r>
              <a:rPr lang="en-US" sz="1600" dirty="0">
                <a:latin typeface="Tahoma" panose="020B0604030504040204" pitchFamily="34" charset="0"/>
                <a:ea typeface="Tahoma" panose="020B0604030504040204" pitchFamily="34" charset="0"/>
                <a:cs typeface="Tahoma" panose="020B0604030504040204" pitchFamily="34" charset="0"/>
              </a:rPr>
              <a:t>Each record in batch is referred to as a “Process”</a:t>
            </a:r>
          </a:p>
          <a:p>
            <a:pPr algn="just">
              <a:spcAft>
                <a:spcPts val="600"/>
              </a:spcAft>
              <a:buBlip>
                <a:blip r:embed="rId9"/>
              </a:buBlip>
            </a:pPr>
            <a:r>
              <a:rPr lang="en-US" sz="1600" dirty="0">
                <a:latin typeface="Tahoma" panose="020B0604030504040204" pitchFamily="34" charset="0"/>
                <a:ea typeface="Tahoma" panose="020B0604030504040204" pitchFamily="34" charset="0"/>
                <a:cs typeface="Tahoma" panose="020B0604030504040204" pitchFamily="34" charset="0"/>
              </a:rPr>
              <a:t>Programs in a BATCH are referred to as “jobs”, that perform a specific task</a:t>
            </a:r>
          </a:p>
          <a:p>
            <a:pPr algn="just">
              <a:spcAft>
                <a:spcPts val="600"/>
              </a:spcAft>
              <a:buBlip>
                <a:blip r:embed="rId9"/>
              </a:buBlip>
            </a:pPr>
            <a:r>
              <a:rPr lang="en-US" sz="1600" dirty="0">
                <a:latin typeface="Tahoma" panose="020B0604030504040204" pitchFamily="34" charset="0"/>
                <a:ea typeface="Tahoma" panose="020B0604030504040204" pitchFamily="34" charset="0"/>
                <a:cs typeface="Tahoma" panose="020B0604030504040204" pitchFamily="34" charset="0"/>
              </a:rPr>
              <a:t>Processes are catalogued in BATCH application</a:t>
            </a: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79054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BATCH – Features</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3</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pic>
        <p:nvPicPr>
          <p:cNvPr id="16" name="Picture 16">
            <a:extLst>
              <a:ext uri="{FF2B5EF4-FFF2-40B4-BE49-F238E27FC236}">
                <a16:creationId xmlns:a16="http://schemas.microsoft.com/office/drawing/2014/main" id="{00D973B8-FD31-43D3-A468-4D7571632CA1}"/>
              </a:ext>
            </a:extLst>
          </p:cNvPr>
          <p:cNvPicPr>
            <a:picLocks noChangeAspect="1" noChangeArrowheads="1"/>
          </p:cNvPicPr>
          <p:nvPr/>
        </p:nvPicPr>
        <p:blipFill>
          <a:blip r:embed="rId7" cstate="print"/>
          <a:srcRect/>
          <a:stretch>
            <a:fillRect/>
          </a:stretch>
        </p:blipFill>
        <p:spPr bwMode="auto">
          <a:xfrm>
            <a:off x="641350" y="821531"/>
            <a:ext cx="3930650" cy="3500438"/>
          </a:xfrm>
          <a:prstGeom prst="rect">
            <a:avLst/>
          </a:prstGeom>
          <a:ln>
            <a:solidFill>
              <a:schemeClr val="tx1"/>
            </a:solidFill>
          </a:ln>
          <a:effectLst>
            <a:outerShdw blurRad="292100" dist="139700" dir="2700000" algn="tl" rotWithShape="0">
              <a:srgbClr val="333333">
                <a:alpha val="65000"/>
              </a:srgbClr>
            </a:outerShdw>
          </a:effectLst>
        </p:spPr>
      </p:pic>
      <p:sp>
        <p:nvSpPr>
          <p:cNvPr id="18" name="Rectangle 7">
            <a:extLst>
              <a:ext uri="{FF2B5EF4-FFF2-40B4-BE49-F238E27FC236}">
                <a16:creationId xmlns:a16="http://schemas.microsoft.com/office/drawing/2014/main" id="{9FE5BE1C-2CCB-4B6D-90AE-2E9144950792}"/>
              </a:ext>
            </a:extLst>
          </p:cNvPr>
          <p:cNvSpPr/>
          <p:nvPr/>
        </p:nvSpPr>
        <p:spPr>
          <a:xfrm>
            <a:off x="641350" y="2097336"/>
            <a:ext cx="1616082" cy="2857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
        <p:nvSpPr>
          <p:cNvPr id="19" name="Text Box 5">
            <a:extLst>
              <a:ext uri="{FF2B5EF4-FFF2-40B4-BE49-F238E27FC236}">
                <a16:creationId xmlns:a16="http://schemas.microsoft.com/office/drawing/2014/main" id="{56F285E8-0A48-4FB3-8A5F-BFDD75662BF9}"/>
              </a:ext>
            </a:extLst>
          </p:cNvPr>
          <p:cNvSpPr txBox="1">
            <a:spLocks noChangeArrowheads="1"/>
          </p:cNvSpPr>
          <p:nvPr/>
        </p:nvSpPr>
        <p:spPr bwMode="auto">
          <a:xfrm>
            <a:off x="5129324" y="936873"/>
            <a:ext cx="1143000" cy="2892425"/>
          </a:xfrm>
          <a:prstGeom prst="rect">
            <a:avLst/>
          </a:prstGeom>
          <a:noFill/>
          <a:ln w="9525" algn="ctr">
            <a:noFill/>
            <a:miter lim="800000"/>
            <a:headEnd/>
            <a:tailEnd/>
          </a:ln>
        </p:spPr>
        <p:txBody>
          <a:bodyPr>
            <a:spAutoFit/>
          </a:bodyPr>
          <a:lstStyle/>
          <a:p>
            <a:r>
              <a:rPr lang="en-GB" sz="1400" b="1" dirty="0"/>
              <a:t>Frequency</a:t>
            </a:r>
          </a:p>
          <a:p>
            <a:r>
              <a:rPr lang="en-GB" sz="1400" dirty="0"/>
              <a:t> </a:t>
            </a:r>
          </a:p>
          <a:p>
            <a:r>
              <a:rPr lang="en-US" sz="1400" dirty="0"/>
              <a:t>- D  </a:t>
            </a:r>
          </a:p>
          <a:p>
            <a:r>
              <a:rPr lang="en-US" sz="1400" dirty="0"/>
              <a:t>- D nn </a:t>
            </a:r>
          </a:p>
          <a:p>
            <a:r>
              <a:rPr lang="en-US" sz="1400" dirty="0"/>
              <a:t>- W   </a:t>
            </a:r>
          </a:p>
          <a:p>
            <a:r>
              <a:rPr lang="en-US" sz="1400" dirty="0"/>
              <a:t>- M   </a:t>
            </a:r>
          </a:p>
          <a:p>
            <a:r>
              <a:rPr lang="en-US" sz="1400" dirty="0"/>
              <a:t>- M nn   </a:t>
            </a:r>
          </a:p>
          <a:p>
            <a:r>
              <a:rPr lang="en-US" sz="1400" dirty="0"/>
              <a:t>- Y </a:t>
            </a:r>
          </a:p>
          <a:p>
            <a:r>
              <a:rPr lang="en-US" sz="1400" dirty="0"/>
              <a:t>- Y nn  </a:t>
            </a:r>
          </a:p>
          <a:p>
            <a:pPr>
              <a:buFontTx/>
              <a:buChar char="-"/>
            </a:pPr>
            <a:r>
              <a:rPr lang="en-US" sz="1400" dirty="0"/>
              <a:t>A</a:t>
            </a:r>
          </a:p>
          <a:p>
            <a:pPr>
              <a:buFontTx/>
              <a:buChar char="-"/>
            </a:pPr>
            <a:r>
              <a:rPr lang="en-US" sz="1400" dirty="0"/>
              <a:t>SW</a:t>
            </a:r>
            <a:br>
              <a:rPr lang="en-US" sz="1400" dirty="0"/>
            </a:br>
            <a:r>
              <a:rPr lang="en-US" sz="1400" dirty="0"/>
              <a:t>-SM </a:t>
            </a:r>
            <a:br>
              <a:rPr lang="en-US" sz="1400" dirty="0"/>
            </a:br>
            <a:r>
              <a:rPr lang="en-US" sz="1400" dirty="0"/>
              <a:t>-SY</a:t>
            </a:r>
            <a:endParaRPr lang="en-GB" sz="1400" dirty="0"/>
          </a:p>
        </p:txBody>
      </p:sp>
    </p:spTree>
    <p:extLst>
      <p:ext uri="{BB962C8B-B14F-4D97-AF65-F5344CB8AC3E}">
        <p14:creationId xmlns:p14="http://schemas.microsoft.com/office/powerpoint/2010/main" val="625562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linds(horizontal)">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BATCH – Setting dependency</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4</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pic>
        <p:nvPicPr>
          <p:cNvPr id="13" name="Picture 16">
            <a:extLst>
              <a:ext uri="{FF2B5EF4-FFF2-40B4-BE49-F238E27FC236}">
                <a16:creationId xmlns:a16="http://schemas.microsoft.com/office/drawing/2014/main" id="{5C631281-5E76-46EA-AE9E-754AA73E4A73}"/>
              </a:ext>
            </a:extLst>
          </p:cNvPr>
          <p:cNvPicPr>
            <a:picLocks noChangeAspect="1" noChangeArrowheads="1"/>
          </p:cNvPicPr>
          <p:nvPr/>
        </p:nvPicPr>
        <p:blipFill>
          <a:blip r:embed="rId7" cstate="print"/>
          <a:srcRect/>
          <a:stretch>
            <a:fillRect/>
          </a:stretch>
        </p:blipFill>
        <p:spPr bwMode="auto">
          <a:xfrm>
            <a:off x="334818" y="821531"/>
            <a:ext cx="3930650" cy="3500437"/>
          </a:xfrm>
          <a:prstGeom prst="rect">
            <a:avLst/>
          </a:prstGeom>
          <a:ln>
            <a:solidFill>
              <a:schemeClr val="tx1"/>
            </a:solidFill>
          </a:ln>
          <a:effectLst>
            <a:outerShdw blurRad="292100" dist="139700" dir="2700000" algn="tl" rotWithShape="0">
              <a:srgbClr val="333333">
                <a:alpha val="65000"/>
              </a:srgbClr>
            </a:outerShdw>
          </a:effectLst>
        </p:spPr>
      </p:pic>
      <p:sp>
        <p:nvSpPr>
          <p:cNvPr id="14" name="Rectangle 5">
            <a:extLst>
              <a:ext uri="{FF2B5EF4-FFF2-40B4-BE49-F238E27FC236}">
                <a16:creationId xmlns:a16="http://schemas.microsoft.com/office/drawing/2014/main" id="{310F5C5B-0AC5-43A7-B5F9-493631E60084}"/>
              </a:ext>
            </a:extLst>
          </p:cNvPr>
          <p:cNvSpPr/>
          <p:nvPr/>
        </p:nvSpPr>
        <p:spPr>
          <a:xfrm>
            <a:off x="334818" y="2888829"/>
            <a:ext cx="3571875" cy="2857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pic>
        <p:nvPicPr>
          <p:cNvPr id="3" name="Рисунок 2">
            <a:extLst>
              <a:ext uri="{FF2B5EF4-FFF2-40B4-BE49-F238E27FC236}">
                <a16:creationId xmlns:a16="http://schemas.microsoft.com/office/drawing/2014/main" id="{38465F79-C1D9-476B-87B0-D1806AF92921}"/>
              </a:ext>
            </a:extLst>
          </p:cNvPr>
          <p:cNvPicPr>
            <a:picLocks noChangeAspect="1"/>
          </p:cNvPicPr>
          <p:nvPr/>
        </p:nvPicPr>
        <p:blipFill>
          <a:blip r:embed="rId8"/>
          <a:stretch>
            <a:fillRect/>
          </a:stretch>
        </p:blipFill>
        <p:spPr>
          <a:xfrm>
            <a:off x="4949131" y="1151376"/>
            <a:ext cx="3012954" cy="2627410"/>
          </a:xfrm>
          <a:prstGeom prst="rect">
            <a:avLst/>
          </a:prstGeom>
        </p:spPr>
      </p:pic>
    </p:spTree>
    <p:extLst>
      <p:ext uri="{BB962C8B-B14F-4D97-AF65-F5344CB8AC3E}">
        <p14:creationId xmlns:p14="http://schemas.microsoft.com/office/powerpoint/2010/main" val="26119391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GB" sz="1800" dirty="0">
                <a:solidFill>
                  <a:schemeClr val="bg1"/>
                </a:solidFill>
                <a:latin typeface="Tahoma" panose="020B0604030504040204" pitchFamily="34" charset="0"/>
                <a:ea typeface="Tahoma" panose="020B0604030504040204" pitchFamily="34" charset="0"/>
                <a:cs typeface="Tahoma" panose="020B0604030504040204" pitchFamily="34" charset="0"/>
              </a:rPr>
              <a:t>TSA.WORKLOAD.PROFILE</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5</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15" name="Rectangle 9">
            <a:extLst>
              <a:ext uri="{FF2B5EF4-FFF2-40B4-BE49-F238E27FC236}">
                <a16:creationId xmlns:a16="http://schemas.microsoft.com/office/drawing/2014/main" id="{3A4B32E9-ADAC-4D95-A8C0-A40AA3212DEF}"/>
              </a:ext>
            </a:extLst>
          </p:cNvPr>
          <p:cNvSpPr/>
          <p:nvPr/>
        </p:nvSpPr>
        <p:spPr>
          <a:xfrm>
            <a:off x="457544" y="948603"/>
            <a:ext cx="7816123" cy="584775"/>
          </a:xfrm>
          <a:prstGeom prst="rect">
            <a:avLst/>
          </a:prstGeom>
        </p:spPr>
        <p:txBody>
          <a:bodyPr wrap="square">
            <a:spAutoFit/>
          </a:bodyPr>
          <a:lstStyle/>
          <a:p>
            <a:pPr lvl="0" eaLnBrk="0" hangingPunct="0">
              <a:spcBef>
                <a:spcPct val="20000"/>
              </a:spcBef>
              <a:buSzPct val="130000"/>
              <a:defRPr/>
            </a:pPr>
            <a:r>
              <a:rPr lang="en-US" sz="1600" kern="0" dirty="0">
                <a:latin typeface="Tahoma" panose="020B0604030504040204" pitchFamily="34" charset="0"/>
                <a:ea typeface="Tahoma" panose="020B0604030504040204" pitchFamily="34" charset="0"/>
                <a:cs typeface="Tahoma" panose="020B0604030504040204" pitchFamily="34" charset="0"/>
              </a:rPr>
              <a:t>Application TSA.WORKLOAD.PROFILE is used to set up the number of agents that are launched when service is working</a:t>
            </a:r>
          </a:p>
        </p:txBody>
      </p:sp>
      <p:pic>
        <p:nvPicPr>
          <p:cNvPr id="16" name="Picture 8">
            <a:extLst>
              <a:ext uri="{FF2B5EF4-FFF2-40B4-BE49-F238E27FC236}">
                <a16:creationId xmlns:a16="http://schemas.microsoft.com/office/drawing/2014/main" id="{4BC0F827-C622-43B0-BCDC-C6604A357CAC}"/>
              </a:ext>
            </a:extLst>
          </p:cNvPr>
          <p:cNvPicPr>
            <a:picLocks noChangeAspect="1"/>
          </p:cNvPicPr>
          <p:nvPr/>
        </p:nvPicPr>
        <p:blipFill>
          <a:blip r:embed="rId7"/>
          <a:stretch>
            <a:fillRect/>
          </a:stretch>
        </p:blipFill>
        <p:spPr>
          <a:xfrm>
            <a:off x="457543" y="1853192"/>
            <a:ext cx="8056427" cy="2134609"/>
          </a:xfrm>
          <a:prstGeom prst="rect">
            <a:avLst/>
          </a:prstGeom>
        </p:spPr>
      </p:pic>
    </p:spTree>
    <p:extLst>
      <p:ext uri="{BB962C8B-B14F-4D97-AF65-F5344CB8AC3E}">
        <p14:creationId xmlns:p14="http://schemas.microsoft.com/office/powerpoint/2010/main" val="4222783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TSA.SERVICE </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6</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pic>
        <p:nvPicPr>
          <p:cNvPr id="13" name="Picture 7">
            <a:extLst>
              <a:ext uri="{FF2B5EF4-FFF2-40B4-BE49-F238E27FC236}">
                <a16:creationId xmlns:a16="http://schemas.microsoft.com/office/drawing/2014/main" id="{204915EB-3522-4D22-B096-7E2787F77D51}"/>
              </a:ext>
            </a:extLst>
          </p:cNvPr>
          <p:cNvPicPr>
            <a:picLocks noChangeAspect="1"/>
          </p:cNvPicPr>
          <p:nvPr/>
        </p:nvPicPr>
        <p:blipFill>
          <a:blip r:embed="rId7"/>
          <a:stretch>
            <a:fillRect/>
          </a:stretch>
        </p:blipFill>
        <p:spPr>
          <a:xfrm>
            <a:off x="1268257" y="785175"/>
            <a:ext cx="5678442" cy="3742804"/>
          </a:xfrm>
          <a:prstGeom prst="rect">
            <a:avLst/>
          </a:prstGeom>
        </p:spPr>
      </p:pic>
    </p:spTree>
    <p:extLst>
      <p:ext uri="{BB962C8B-B14F-4D97-AF65-F5344CB8AC3E}">
        <p14:creationId xmlns:p14="http://schemas.microsoft.com/office/powerpoint/2010/main" val="16509800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Start / Stop a service </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7</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14" name="Содержимое 2">
            <a:extLst>
              <a:ext uri="{FF2B5EF4-FFF2-40B4-BE49-F238E27FC236}">
                <a16:creationId xmlns:a16="http://schemas.microsoft.com/office/drawing/2014/main" id="{16B8F5CA-155F-4B9F-B9BA-B6472249FA1D}"/>
              </a:ext>
            </a:extLst>
          </p:cNvPr>
          <p:cNvSpPr>
            <a:spLocks noGrp="1"/>
          </p:cNvSpPr>
          <p:nvPr>
            <p:ph idx="1"/>
          </p:nvPr>
        </p:nvSpPr>
        <p:spPr>
          <a:xfrm>
            <a:off x="142875" y="641314"/>
            <a:ext cx="7595358" cy="3387237"/>
          </a:xfrm>
        </p:spPr>
        <p:txBody>
          <a:bodyPr>
            <a:normAutofit/>
          </a:bodyPr>
          <a:lstStyle/>
          <a:p>
            <a:pPr algn="just">
              <a:spcAft>
                <a:spcPts val="600"/>
              </a:spcAft>
              <a:buBlip>
                <a:blip r:embed="rId7"/>
              </a:buBlip>
            </a:pPr>
            <a:r>
              <a:rPr lang="en-US" sz="1400" dirty="0">
                <a:latin typeface="Tahoma" panose="020B0604030504040204" pitchFamily="34" charset="0"/>
                <a:ea typeface="Tahoma" panose="020B0604030504040204" pitchFamily="34" charset="0"/>
                <a:cs typeface="Tahoma" panose="020B0604030504040204" pitchFamily="34" charset="0"/>
              </a:rPr>
              <a:t>To start a service in T24, the TSA.SERVICE record must be edited and the field SERVICE.CONTROL set to START or AUTO</a:t>
            </a: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p:txBody>
      </p:sp>
      <p:pic>
        <p:nvPicPr>
          <p:cNvPr id="15" name="Picture 4">
            <a:extLst>
              <a:ext uri="{FF2B5EF4-FFF2-40B4-BE49-F238E27FC236}">
                <a16:creationId xmlns:a16="http://schemas.microsoft.com/office/drawing/2014/main" id="{03BA4C19-F667-44A8-8107-46E930B2F75F}"/>
              </a:ext>
            </a:extLst>
          </p:cNvPr>
          <p:cNvPicPr>
            <a:picLocks noChangeAspect="1"/>
          </p:cNvPicPr>
          <p:nvPr/>
        </p:nvPicPr>
        <p:blipFill>
          <a:blip r:embed="rId8"/>
          <a:stretch>
            <a:fillRect/>
          </a:stretch>
        </p:blipFill>
        <p:spPr>
          <a:xfrm>
            <a:off x="1458107" y="1289127"/>
            <a:ext cx="4809295" cy="2372053"/>
          </a:xfrm>
          <a:prstGeom prst="rect">
            <a:avLst/>
          </a:prstGeom>
        </p:spPr>
      </p:pic>
      <p:sp>
        <p:nvSpPr>
          <p:cNvPr id="3" name="Прямоугольник 2">
            <a:extLst>
              <a:ext uri="{FF2B5EF4-FFF2-40B4-BE49-F238E27FC236}">
                <a16:creationId xmlns:a16="http://schemas.microsoft.com/office/drawing/2014/main" id="{56049C10-F298-4B0C-9254-3BFB0B14C43E}"/>
              </a:ext>
            </a:extLst>
          </p:cNvPr>
          <p:cNvSpPr/>
          <p:nvPr/>
        </p:nvSpPr>
        <p:spPr>
          <a:xfrm>
            <a:off x="149369" y="3814010"/>
            <a:ext cx="8388062" cy="846386"/>
          </a:xfrm>
          <a:prstGeom prst="rect">
            <a:avLst/>
          </a:prstGeom>
        </p:spPr>
        <p:txBody>
          <a:bodyPr wrap="square">
            <a:spAutoFit/>
          </a:bodyPr>
          <a:lstStyle/>
          <a:p>
            <a:pPr algn="just">
              <a:spcAft>
                <a:spcPts val="600"/>
              </a:spcAft>
              <a:buBlip>
                <a:blip r:embed="rId7"/>
              </a:buBlip>
            </a:pPr>
            <a:r>
              <a:rPr lang="en-US" sz="1400" dirty="0">
                <a:latin typeface="Tahoma" panose="020B0604030504040204" pitchFamily="34" charset="0"/>
                <a:ea typeface="Tahoma" panose="020B0604030504040204" pitchFamily="34" charset="0"/>
                <a:cs typeface="Tahoma" panose="020B0604030504040204" pitchFamily="34" charset="0"/>
              </a:rPr>
              <a:t> Then tSM (service manager) must be started</a:t>
            </a:r>
            <a:r>
              <a:rPr lang="ru-RU" sz="1400" dirty="0">
                <a:latin typeface="Tahoma" panose="020B0604030504040204" pitchFamily="34" charset="0"/>
                <a:ea typeface="Tahoma" panose="020B0604030504040204" pitchFamily="34" charset="0"/>
                <a:cs typeface="Tahoma" panose="020B0604030504040204" pitchFamily="34" charset="0"/>
              </a:rPr>
              <a:t>:</a:t>
            </a:r>
          </a:p>
          <a:p>
            <a:pPr algn="just">
              <a:spcAft>
                <a:spcPts val="600"/>
              </a:spcAft>
            </a:pPr>
            <a:r>
              <a:rPr lang="en-US" sz="1400" dirty="0">
                <a:latin typeface="Tahoma" panose="020B0604030504040204" pitchFamily="34" charset="0"/>
                <a:ea typeface="Tahoma" panose="020B0604030504040204" pitchFamily="34" charset="0"/>
                <a:cs typeface="Tahoma" panose="020B0604030504040204" pitchFamily="34" charset="0"/>
              </a:rPr>
              <a:t>Also in TSA.SERVICE application, in record tSM field SERVICE.CONTROL must be set as</a:t>
            </a:r>
            <a:r>
              <a:rPr lang="ru-RU" sz="1400" dirty="0">
                <a:latin typeface="Tahoma" panose="020B0604030504040204" pitchFamily="34" charset="0"/>
                <a:ea typeface="Tahoma" panose="020B0604030504040204" pitchFamily="34" charset="0"/>
                <a:cs typeface="Tahoma" panose="020B0604030504040204" pitchFamily="34" charset="0"/>
              </a:rPr>
              <a:t> </a:t>
            </a:r>
            <a:r>
              <a:rPr lang="en-US" sz="1400" dirty="0">
                <a:latin typeface="Tahoma" panose="020B0604030504040204" pitchFamily="34" charset="0"/>
                <a:ea typeface="Tahoma" panose="020B0604030504040204" pitchFamily="34" charset="0"/>
                <a:cs typeface="Tahoma" panose="020B0604030504040204" pitchFamily="34" charset="0"/>
              </a:rPr>
              <a:t>‘start’</a:t>
            </a:r>
            <a:r>
              <a:rPr lang="ru-RU" sz="1400" dirty="0">
                <a:latin typeface="Tahoma" panose="020B0604030504040204" pitchFamily="34" charset="0"/>
                <a:ea typeface="Tahoma" panose="020B0604030504040204" pitchFamily="34" charset="0"/>
                <a:cs typeface="Tahoma" panose="020B0604030504040204" pitchFamily="34" charset="0"/>
              </a:rPr>
              <a:t>, </a:t>
            </a:r>
            <a:r>
              <a:rPr lang="en-US" sz="1400" dirty="0">
                <a:latin typeface="Tahoma" panose="020B0604030504040204" pitchFamily="34" charset="0"/>
                <a:ea typeface="Tahoma" panose="020B0604030504040204" pitchFamily="34" charset="0"/>
                <a:cs typeface="Tahoma" panose="020B0604030504040204" pitchFamily="34" charset="0"/>
              </a:rPr>
              <a:t>then command</a:t>
            </a:r>
            <a:r>
              <a:rPr lang="ru-RU" sz="1400" dirty="0">
                <a:latin typeface="Tahoma" panose="020B0604030504040204" pitchFamily="34" charset="0"/>
                <a:ea typeface="Tahoma" panose="020B0604030504040204" pitchFamily="34" charset="0"/>
                <a:cs typeface="Tahoma" panose="020B0604030504040204" pitchFamily="34" charset="0"/>
              </a:rPr>
              <a:t> </a:t>
            </a:r>
            <a:r>
              <a:rPr lang="en-US" sz="1400" dirty="0">
                <a:latin typeface="Tahoma" panose="020B0604030504040204" pitchFamily="34" charset="0"/>
                <a:ea typeface="Tahoma" panose="020B0604030504040204" pitchFamily="34" charset="0"/>
                <a:cs typeface="Tahoma" panose="020B0604030504040204" pitchFamily="34" charset="0"/>
              </a:rPr>
              <a:t>START.TSM in Command Line</a:t>
            </a:r>
            <a:r>
              <a:rPr lang="ru-RU" sz="1400" dirty="0">
                <a:latin typeface="Tahoma" panose="020B0604030504040204" pitchFamily="34" charset="0"/>
                <a:ea typeface="Tahoma" panose="020B0604030504040204" pitchFamily="34" charset="0"/>
                <a:cs typeface="Tahoma" panose="020B0604030504040204" pitchFamily="34" charset="0"/>
              </a:rPr>
              <a:t> </a:t>
            </a:r>
            <a:r>
              <a:rPr lang="en-US" sz="1400" dirty="0">
                <a:latin typeface="Tahoma" panose="020B0604030504040204" pitchFamily="34" charset="0"/>
                <a:ea typeface="Tahoma" panose="020B0604030504040204" pitchFamily="34" charset="0"/>
                <a:cs typeface="Tahoma" panose="020B0604030504040204" pitchFamily="34" charset="0"/>
              </a:rPr>
              <a:t>jbase (jsh prompt)</a:t>
            </a:r>
          </a:p>
        </p:txBody>
      </p:sp>
    </p:spTree>
    <p:extLst>
      <p:ext uri="{BB962C8B-B14F-4D97-AF65-F5344CB8AC3E}">
        <p14:creationId xmlns:p14="http://schemas.microsoft.com/office/powerpoint/2010/main" val="4519397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pic>
        <p:nvPicPr>
          <p:cNvPr id="8" name="Изображение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8228" y="1735749"/>
            <a:ext cx="3785616" cy="3417570"/>
          </a:xfrm>
          <a:prstGeom prst="rect">
            <a:avLst/>
          </a:prstGeom>
        </p:spPr>
      </p:pic>
      <p:sp>
        <p:nvSpPr>
          <p:cNvPr id="3" name="Содержимое 2"/>
          <p:cNvSpPr>
            <a:spLocks noGrp="1"/>
          </p:cNvSpPr>
          <p:nvPr>
            <p:ph idx="1"/>
          </p:nvPr>
        </p:nvSpPr>
        <p:spPr>
          <a:xfrm>
            <a:off x="1364464" y="1794381"/>
            <a:ext cx="7270134" cy="3135080"/>
          </a:xfrm>
        </p:spPr>
        <p:txBody>
          <a:bodyPr>
            <a:normAutofit/>
          </a:bodyPr>
          <a:lstStyle/>
          <a:p>
            <a:pPr marL="0" indent="0" algn="just">
              <a:spcAft>
                <a:spcPts val="600"/>
              </a:spcAft>
              <a:buNone/>
            </a:pPr>
            <a:r>
              <a:rPr lang="en-US" dirty="0">
                <a:latin typeface="Tahoma" panose="020B0604030504040204" pitchFamily="34" charset="0"/>
                <a:ea typeface="Tahoma" panose="020B0604030504040204" pitchFamily="34" charset="0"/>
                <a:cs typeface="Tahoma" panose="020B0604030504040204" pitchFamily="34" charset="0"/>
              </a:rPr>
              <a:t>T24 COB</a:t>
            </a:r>
            <a:endParaRPr lang="ru-RU" dirty="0">
              <a:latin typeface="Tahoma" panose="020B0604030504040204" pitchFamily="34" charset="0"/>
              <a:ea typeface="Tahoma" panose="020B0604030504040204" pitchFamily="34" charset="0"/>
              <a:cs typeface="Tahoma" panose="020B0604030504040204" pitchFamily="34" charset="0"/>
            </a:endParaRPr>
          </a:p>
        </p:txBody>
      </p:sp>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T24 COB</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8</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spTree>
    <p:extLst>
      <p:ext uri="{BB962C8B-B14F-4D97-AF65-F5344CB8AC3E}">
        <p14:creationId xmlns:p14="http://schemas.microsoft.com/office/powerpoint/2010/main" val="20333835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COB - Close Of Business</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rPr>
              <a:t>1</a:t>
            </a:r>
            <a:r>
              <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rPr>
              <a:t>9</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17" name="Содержимое 2">
            <a:extLst>
              <a:ext uri="{FF2B5EF4-FFF2-40B4-BE49-F238E27FC236}">
                <a16:creationId xmlns:a16="http://schemas.microsoft.com/office/drawing/2014/main" id="{584CD036-5E5E-4C3F-BBA8-D7A5C17FCA8E}"/>
              </a:ext>
            </a:extLst>
          </p:cNvPr>
          <p:cNvSpPr>
            <a:spLocks noGrp="1"/>
          </p:cNvSpPr>
          <p:nvPr>
            <p:ph idx="1"/>
          </p:nvPr>
        </p:nvSpPr>
        <p:spPr>
          <a:xfrm>
            <a:off x="352195" y="962958"/>
            <a:ext cx="7595358" cy="3387237"/>
          </a:xfrm>
        </p:spPr>
        <p:txBody>
          <a:bodyPr>
            <a:normAutofit/>
          </a:bodyPr>
          <a:lstStyle/>
          <a:p>
            <a:pPr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COB stands for Close Of Business</a:t>
            </a: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Marks the end of all financial transactions for the day and rolls forward the T24 date to the next business day</a:t>
            </a: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COB can be run on every working day of the bank</a:t>
            </a: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88940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pic>
        <p:nvPicPr>
          <p:cNvPr id="8" name="Изображение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8228" y="1735749"/>
            <a:ext cx="3785616" cy="3417570"/>
          </a:xfrm>
          <a:prstGeom prst="rect">
            <a:avLst/>
          </a:prstGeom>
        </p:spPr>
      </p:pic>
      <p:sp>
        <p:nvSpPr>
          <p:cNvPr id="3" name="Содержимое 2"/>
          <p:cNvSpPr>
            <a:spLocks noGrp="1"/>
          </p:cNvSpPr>
          <p:nvPr>
            <p:ph idx="1"/>
          </p:nvPr>
        </p:nvSpPr>
        <p:spPr>
          <a:xfrm>
            <a:off x="353291" y="1385595"/>
            <a:ext cx="7270134" cy="3135080"/>
          </a:xfrm>
        </p:spPr>
        <p:txBody>
          <a:bodyPr>
            <a:normAutofit/>
          </a:bodyPr>
          <a:lstStyle/>
          <a:p>
            <a:pPr algn="just">
              <a:spcAft>
                <a:spcPts val="600"/>
              </a:spcAft>
              <a:buBlip>
                <a:blip r:embed="rId4"/>
              </a:buBlip>
            </a:pPr>
            <a:r>
              <a:rPr lang="en-US" sz="1600" dirty="0">
                <a:latin typeface="Tahoma" panose="020B0604030504040204" pitchFamily="34" charset="0"/>
                <a:ea typeface="Tahoma" panose="020B0604030504040204" pitchFamily="34" charset="0"/>
                <a:cs typeface="Tahoma" panose="020B0604030504040204" pitchFamily="34" charset="0"/>
              </a:rPr>
              <a:t>Services Overview. Units of Services: Process and Job. Services settings. Multi-threading. Services executing and stopping. Auto Services. Scheduling of Services. COB Overview and Stages. COB and Non-Stop Processing. COB Monitoring and Errors</a:t>
            </a:r>
            <a:endParaRPr lang="ru-RU" sz="1600" dirty="0">
              <a:latin typeface="Tahoma" panose="020B0604030504040204" pitchFamily="34" charset="0"/>
              <a:ea typeface="Tahoma" panose="020B0604030504040204" pitchFamily="34" charset="0"/>
              <a:cs typeface="Tahoma" panose="020B0604030504040204" pitchFamily="34" charset="0"/>
            </a:endParaRPr>
          </a:p>
        </p:txBody>
      </p:sp>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Agenda</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2</a:t>
            </a:r>
            <a:endParaRPr lang="ru-RU" dirty="0"/>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spTree>
    <p:extLst>
      <p:ext uri="{BB962C8B-B14F-4D97-AF65-F5344CB8AC3E}">
        <p14:creationId xmlns:p14="http://schemas.microsoft.com/office/powerpoint/2010/main" val="28484518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Stages of COB</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20</a:t>
            </a:r>
            <a:endParaRPr lang="ru-RU" dirty="0"/>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2561A6FD-D512-4F32-840B-38F93738F10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pic>
        <p:nvPicPr>
          <p:cNvPr id="6" name="Рисунок 5">
            <a:extLst>
              <a:ext uri="{FF2B5EF4-FFF2-40B4-BE49-F238E27FC236}">
                <a16:creationId xmlns:a16="http://schemas.microsoft.com/office/drawing/2014/main" id="{F288987E-D88A-44AD-9961-67E00F8C114C}"/>
              </a:ext>
            </a:extLst>
          </p:cNvPr>
          <p:cNvPicPr>
            <a:picLocks noChangeAspect="1"/>
          </p:cNvPicPr>
          <p:nvPr/>
        </p:nvPicPr>
        <p:blipFill>
          <a:blip r:embed="rId7"/>
          <a:stretch>
            <a:fillRect/>
          </a:stretch>
        </p:blipFill>
        <p:spPr>
          <a:xfrm>
            <a:off x="1033879" y="712687"/>
            <a:ext cx="6431729" cy="4034545"/>
          </a:xfrm>
          <a:prstGeom prst="rect">
            <a:avLst/>
          </a:prstGeom>
        </p:spPr>
      </p:pic>
    </p:spTree>
    <p:extLst>
      <p:ext uri="{BB962C8B-B14F-4D97-AF65-F5344CB8AC3E}">
        <p14:creationId xmlns:p14="http://schemas.microsoft.com/office/powerpoint/2010/main" val="3034048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COB – High Level Overview</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2</a:t>
            </a:r>
            <a:r>
              <a:rPr lang="ru-RU" dirty="0"/>
              <a:t>1</a:t>
            </a: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2561A6FD-D512-4F32-840B-38F93738F10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pic>
        <p:nvPicPr>
          <p:cNvPr id="4" name="Рисунок 3">
            <a:extLst>
              <a:ext uri="{FF2B5EF4-FFF2-40B4-BE49-F238E27FC236}">
                <a16:creationId xmlns:a16="http://schemas.microsoft.com/office/drawing/2014/main" id="{43BEB4E2-5CCE-408F-B4F8-5FBF7889E547}"/>
              </a:ext>
            </a:extLst>
          </p:cNvPr>
          <p:cNvPicPr>
            <a:picLocks noChangeAspect="1"/>
          </p:cNvPicPr>
          <p:nvPr/>
        </p:nvPicPr>
        <p:blipFill>
          <a:blip r:embed="rId7"/>
          <a:stretch>
            <a:fillRect/>
          </a:stretch>
        </p:blipFill>
        <p:spPr>
          <a:xfrm>
            <a:off x="219190" y="709902"/>
            <a:ext cx="3085870" cy="3955525"/>
          </a:xfrm>
          <a:prstGeom prst="rect">
            <a:avLst/>
          </a:prstGeom>
        </p:spPr>
      </p:pic>
      <p:sp>
        <p:nvSpPr>
          <p:cNvPr id="13" name="Text Box 12">
            <a:extLst>
              <a:ext uri="{FF2B5EF4-FFF2-40B4-BE49-F238E27FC236}">
                <a16:creationId xmlns:a16="http://schemas.microsoft.com/office/drawing/2014/main" id="{F8CC5114-4E9B-4F89-8D74-2C32477BDDEE}"/>
              </a:ext>
            </a:extLst>
          </p:cNvPr>
          <p:cNvSpPr txBox="1">
            <a:spLocks noChangeArrowheads="1"/>
          </p:cNvSpPr>
          <p:nvPr/>
        </p:nvSpPr>
        <p:spPr bwMode="auto">
          <a:xfrm>
            <a:off x="3434987" y="1610124"/>
            <a:ext cx="3357562" cy="307975"/>
          </a:xfrm>
          <a:prstGeom prst="rect">
            <a:avLst/>
          </a:prstGeom>
          <a:noFill/>
          <a:ln w="9525" algn="ctr">
            <a:noFill/>
            <a:miter lim="800000"/>
            <a:headEnd/>
            <a:tailEnd/>
          </a:ln>
        </p:spPr>
        <p:txBody>
          <a:bodyPr>
            <a:spAutoFit/>
          </a:bodyPr>
          <a:lstStyle/>
          <a:p>
            <a:pPr>
              <a:spcBef>
                <a:spcPct val="50000"/>
              </a:spcBef>
              <a:defRPr/>
            </a:pPr>
            <a:r>
              <a:rPr lang="en-GB" sz="1400" dirty="0">
                <a:solidFill>
                  <a:srgbClr val="015294"/>
                </a:solidFill>
                <a:latin typeface="+mn-lt"/>
                <a:cs typeface="+mn-cs"/>
              </a:rPr>
              <a:t>Reflected in the DATES application </a:t>
            </a:r>
          </a:p>
        </p:txBody>
      </p:sp>
      <p:pic>
        <p:nvPicPr>
          <p:cNvPr id="14" name="Picture 25">
            <a:extLst>
              <a:ext uri="{FF2B5EF4-FFF2-40B4-BE49-F238E27FC236}">
                <a16:creationId xmlns:a16="http://schemas.microsoft.com/office/drawing/2014/main" id="{D56A1985-42BC-4774-88D2-F43F24CC1204}"/>
              </a:ext>
            </a:extLst>
          </p:cNvPr>
          <p:cNvPicPr>
            <a:picLocks noChangeAspect="1" noChangeArrowheads="1"/>
          </p:cNvPicPr>
          <p:nvPr/>
        </p:nvPicPr>
        <p:blipFill>
          <a:blip r:embed="rId8" cstate="print"/>
          <a:srcRect/>
          <a:stretch>
            <a:fillRect/>
          </a:stretch>
        </p:blipFill>
        <p:spPr bwMode="auto">
          <a:xfrm>
            <a:off x="3519488" y="1933156"/>
            <a:ext cx="3851866" cy="1049175"/>
          </a:xfrm>
          <a:prstGeom prst="rect">
            <a:avLst/>
          </a:prstGeom>
          <a:noFill/>
          <a:ln w="9525">
            <a:solidFill>
              <a:srgbClr val="005294"/>
            </a:solidFill>
            <a:miter lim="800000"/>
            <a:headEnd/>
            <a:tailEnd/>
          </a:ln>
        </p:spPr>
      </p:pic>
      <p:sp>
        <p:nvSpPr>
          <p:cNvPr id="15" name="Rectangle 27">
            <a:extLst>
              <a:ext uri="{FF2B5EF4-FFF2-40B4-BE49-F238E27FC236}">
                <a16:creationId xmlns:a16="http://schemas.microsoft.com/office/drawing/2014/main" id="{0A58EC18-8C1E-46D1-A897-453DB67819AF}"/>
              </a:ext>
            </a:extLst>
          </p:cNvPr>
          <p:cNvSpPr/>
          <p:nvPr/>
        </p:nvSpPr>
        <p:spPr>
          <a:xfrm>
            <a:off x="3564127" y="2288047"/>
            <a:ext cx="3807228" cy="37803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ln w="3175">
                <a:solidFill>
                  <a:schemeClr val="tx1"/>
                </a:solidFill>
              </a:ln>
            </a:endParaRPr>
          </a:p>
        </p:txBody>
      </p:sp>
      <p:sp>
        <p:nvSpPr>
          <p:cNvPr id="16" name="Text Box 13">
            <a:extLst>
              <a:ext uri="{FF2B5EF4-FFF2-40B4-BE49-F238E27FC236}">
                <a16:creationId xmlns:a16="http://schemas.microsoft.com/office/drawing/2014/main" id="{AB868439-5A03-486A-A21D-7456E88E00FA}"/>
              </a:ext>
            </a:extLst>
          </p:cNvPr>
          <p:cNvSpPr txBox="1">
            <a:spLocks noChangeArrowheads="1"/>
          </p:cNvSpPr>
          <p:nvPr/>
        </p:nvSpPr>
        <p:spPr bwMode="auto">
          <a:xfrm>
            <a:off x="3434987" y="3382730"/>
            <a:ext cx="3487737" cy="307975"/>
          </a:xfrm>
          <a:prstGeom prst="rect">
            <a:avLst/>
          </a:prstGeom>
          <a:noFill/>
          <a:ln w="9525" algn="ctr">
            <a:noFill/>
            <a:miter lim="800000"/>
            <a:headEnd/>
            <a:tailEnd/>
          </a:ln>
        </p:spPr>
        <p:txBody>
          <a:bodyPr>
            <a:spAutoFit/>
          </a:bodyPr>
          <a:lstStyle/>
          <a:p>
            <a:pPr>
              <a:spcBef>
                <a:spcPct val="50000"/>
              </a:spcBef>
              <a:defRPr/>
            </a:pPr>
            <a:r>
              <a:rPr lang="en-GB" sz="1400" dirty="0">
                <a:solidFill>
                  <a:srgbClr val="015294"/>
                </a:solidFill>
                <a:latin typeface="+mn-lt"/>
                <a:cs typeface="+mn-cs"/>
              </a:rPr>
              <a:t>Reflected in the DATES application </a:t>
            </a:r>
          </a:p>
        </p:txBody>
      </p:sp>
      <p:pic>
        <p:nvPicPr>
          <p:cNvPr id="17" name="Picture 26">
            <a:extLst>
              <a:ext uri="{FF2B5EF4-FFF2-40B4-BE49-F238E27FC236}">
                <a16:creationId xmlns:a16="http://schemas.microsoft.com/office/drawing/2014/main" id="{D94C15A8-3F95-4D98-A34D-0FB85A8E57F0}"/>
              </a:ext>
            </a:extLst>
          </p:cNvPr>
          <p:cNvPicPr>
            <a:picLocks noChangeAspect="1" noChangeArrowheads="1"/>
          </p:cNvPicPr>
          <p:nvPr/>
        </p:nvPicPr>
        <p:blipFill>
          <a:blip r:embed="rId9" cstate="print"/>
          <a:srcRect/>
          <a:stretch>
            <a:fillRect/>
          </a:stretch>
        </p:blipFill>
        <p:spPr bwMode="auto">
          <a:xfrm>
            <a:off x="3519488" y="3737082"/>
            <a:ext cx="3851866" cy="1055917"/>
          </a:xfrm>
          <a:prstGeom prst="rect">
            <a:avLst/>
          </a:prstGeom>
          <a:noFill/>
          <a:ln w="9525">
            <a:solidFill>
              <a:srgbClr val="005294"/>
            </a:solidFill>
            <a:miter lim="800000"/>
            <a:headEnd/>
            <a:tailEnd/>
          </a:ln>
        </p:spPr>
      </p:pic>
      <p:sp>
        <p:nvSpPr>
          <p:cNvPr id="18" name="Rectangle 29">
            <a:extLst>
              <a:ext uri="{FF2B5EF4-FFF2-40B4-BE49-F238E27FC236}">
                <a16:creationId xmlns:a16="http://schemas.microsoft.com/office/drawing/2014/main" id="{9C94FF46-4722-412E-86D6-ED77470374DA}"/>
              </a:ext>
            </a:extLst>
          </p:cNvPr>
          <p:cNvSpPr/>
          <p:nvPr/>
        </p:nvSpPr>
        <p:spPr>
          <a:xfrm>
            <a:off x="3519488" y="4282731"/>
            <a:ext cx="3762661" cy="2143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ln w="3175">
                <a:solidFill>
                  <a:schemeClr val="tx1"/>
                </a:solidFill>
              </a:ln>
            </a:endParaRPr>
          </a:p>
        </p:txBody>
      </p:sp>
    </p:spTree>
    <p:extLst>
      <p:ext uri="{BB962C8B-B14F-4D97-AF65-F5344CB8AC3E}">
        <p14:creationId xmlns:p14="http://schemas.microsoft.com/office/powerpoint/2010/main" val="1492628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Non Stop (NS) Module</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22</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17" name="Содержимое 2">
            <a:extLst>
              <a:ext uri="{FF2B5EF4-FFF2-40B4-BE49-F238E27FC236}">
                <a16:creationId xmlns:a16="http://schemas.microsoft.com/office/drawing/2014/main" id="{584CD036-5E5E-4C3F-BBA8-D7A5C17FCA8E}"/>
              </a:ext>
            </a:extLst>
          </p:cNvPr>
          <p:cNvSpPr>
            <a:spLocks noGrp="1"/>
          </p:cNvSpPr>
          <p:nvPr>
            <p:ph idx="1"/>
          </p:nvPr>
        </p:nvSpPr>
        <p:spPr>
          <a:xfrm>
            <a:off x="352195" y="834576"/>
            <a:ext cx="7595358" cy="3387237"/>
          </a:xfrm>
        </p:spPr>
        <p:txBody>
          <a:bodyPr>
            <a:normAutofit/>
          </a:bodyPr>
          <a:lstStyle/>
          <a:p>
            <a:pPr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COB supports </a:t>
            </a:r>
            <a:r>
              <a:rPr lang="en-US" sz="1600" b="1" dirty="0">
                <a:latin typeface="Tahoma" panose="020B0604030504040204" pitchFamily="34" charset="0"/>
                <a:ea typeface="Tahoma" panose="020B0604030504040204" pitchFamily="34" charset="0"/>
                <a:cs typeface="Tahoma" panose="020B0604030504040204" pitchFamily="34" charset="0"/>
              </a:rPr>
              <a:t>24 hours non</a:t>
            </a:r>
            <a:r>
              <a:rPr lang="ru-RU" sz="1600" b="1" dirty="0">
                <a:latin typeface="Tahoma" panose="020B0604030504040204" pitchFamily="34" charset="0"/>
                <a:ea typeface="Tahoma" panose="020B0604030504040204" pitchFamily="34" charset="0"/>
                <a:cs typeface="Tahoma" panose="020B0604030504040204" pitchFamily="34" charset="0"/>
              </a:rPr>
              <a:t> </a:t>
            </a:r>
            <a:r>
              <a:rPr lang="en-US" sz="1600" b="1" dirty="0">
                <a:latin typeface="Tahoma" panose="020B0604030504040204" pitchFamily="34" charset="0"/>
                <a:ea typeface="Tahoma" panose="020B0604030504040204" pitchFamily="34" charset="0"/>
                <a:cs typeface="Tahoma" panose="020B0604030504040204" pitchFamily="34" charset="0"/>
              </a:rPr>
              <a:t>stop processing</a:t>
            </a:r>
            <a:endParaRPr lang="ru-RU" sz="1600" b="1" dirty="0">
              <a:latin typeface="Tahoma" panose="020B0604030504040204" pitchFamily="34" charset="0"/>
              <a:ea typeface="Tahoma" panose="020B0604030504040204" pitchFamily="34" charset="0"/>
              <a:cs typeface="Tahoma" panose="020B0604030504040204" pitchFamily="34" charset="0"/>
            </a:endParaRPr>
          </a:p>
          <a:p>
            <a:pPr marL="0" indent="0" algn="just">
              <a:spcAft>
                <a:spcPts val="600"/>
              </a:spcAft>
              <a:buNone/>
            </a:pPr>
            <a:endParaRPr lang="en-US" sz="1600" b="1" dirty="0">
              <a:latin typeface="Tahoma" panose="020B0604030504040204" pitchFamily="34" charset="0"/>
              <a:ea typeface="Tahoma" panose="020B0604030504040204" pitchFamily="34" charset="0"/>
              <a:cs typeface="Tahoma" panose="020B0604030504040204" pitchFamily="34" charset="0"/>
            </a:endParaRPr>
          </a:p>
          <a:p>
            <a:pPr lvl="1"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For this a product named NS (Non Stop) needs to be installed</a:t>
            </a:r>
          </a:p>
          <a:p>
            <a:pPr lvl="1"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When NS is installed, the T24 system will be available for input when COB is in progress</a:t>
            </a:r>
            <a:endParaRPr lang="ru-RU" sz="1600" dirty="0">
              <a:latin typeface="Tahoma" panose="020B0604030504040204" pitchFamily="34" charset="0"/>
              <a:ea typeface="Tahoma" panose="020B0604030504040204" pitchFamily="34" charset="0"/>
              <a:cs typeface="Tahoma" panose="020B0604030504040204" pitchFamily="34" charset="0"/>
            </a:endParaRPr>
          </a:p>
          <a:p>
            <a:pPr lvl="1"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All transactions when input during COB, will have the value day as next working day.</a:t>
            </a:r>
            <a:endParaRPr lang="ru-RU" sz="1600" dirty="0">
              <a:latin typeface="Tahoma" panose="020B0604030504040204" pitchFamily="34" charset="0"/>
              <a:ea typeface="Tahoma" panose="020B0604030504040204" pitchFamily="34" charset="0"/>
              <a:cs typeface="Tahoma" panose="020B0604030504040204" pitchFamily="34" charset="0"/>
            </a:endParaRPr>
          </a:p>
          <a:p>
            <a:pPr marL="457200" lvl="1"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marL="457200" lvl="1" indent="0" algn="just">
              <a:spcAft>
                <a:spcPts val="600"/>
              </a:spcAft>
              <a:buNone/>
            </a:pPr>
            <a:r>
              <a:rPr lang="en-US" sz="1600" dirty="0">
                <a:latin typeface="Tahoma" panose="020B0604030504040204" pitchFamily="34" charset="0"/>
                <a:ea typeface="Tahoma" panose="020B0604030504040204" pitchFamily="34" charset="0"/>
                <a:cs typeface="Tahoma" panose="020B0604030504040204" pitchFamily="34" charset="0"/>
              </a:rPr>
              <a:t>E.g.: If we input a FT when COB is running on 10 JAN 201</a:t>
            </a:r>
            <a:r>
              <a:rPr lang="ru-RU" sz="1600" dirty="0">
                <a:latin typeface="Tahoma" panose="020B0604030504040204" pitchFamily="34" charset="0"/>
                <a:ea typeface="Tahoma" panose="020B0604030504040204" pitchFamily="34" charset="0"/>
                <a:cs typeface="Tahoma" panose="020B0604030504040204" pitchFamily="34" charset="0"/>
              </a:rPr>
              <a:t>9</a:t>
            </a:r>
            <a:r>
              <a:rPr lang="en-US" sz="1600" dirty="0">
                <a:latin typeface="Tahoma" panose="020B0604030504040204" pitchFamily="34" charset="0"/>
                <a:ea typeface="Tahoma" panose="020B0604030504040204" pitchFamily="34" charset="0"/>
                <a:cs typeface="Tahoma" panose="020B0604030504040204" pitchFamily="34" charset="0"/>
              </a:rPr>
              <a:t>, the value date for the transaction will be taken as 11 JAN 201</a:t>
            </a:r>
            <a:r>
              <a:rPr lang="ru-RU" sz="1600" dirty="0">
                <a:latin typeface="Tahoma" panose="020B0604030504040204" pitchFamily="34" charset="0"/>
                <a:ea typeface="Tahoma" panose="020B0604030504040204" pitchFamily="34" charset="0"/>
                <a:cs typeface="Tahoma" panose="020B0604030504040204" pitchFamily="34" charset="0"/>
              </a:rPr>
              <a:t>9.</a:t>
            </a:r>
            <a:endParaRPr lang="en-US" sz="1600" dirty="0">
              <a:latin typeface="Tahoma" panose="020B0604030504040204" pitchFamily="34" charset="0"/>
              <a:ea typeface="Tahoma" panose="020B0604030504040204" pitchFamily="34" charset="0"/>
              <a:cs typeface="Tahoma" panose="020B0604030504040204" pitchFamily="34" charset="0"/>
            </a:endParaRPr>
          </a:p>
          <a:p>
            <a:pPr lvl="1" algn="just">
              <a:spcAft>
                <a:spcPts val="600"/>
              </a:spcAft>
              <a:buBlip>
                <a:blip r:embed="rId7"/>
              </a:buBlip>
            </a:pPr>
            <a:endParaRPr lang="en-US" sz="1600" dirty="0">
              <a:latin typeface="Tahoma" panose="020B0604030504040204" pitchFamily="34" charset="0"/>
              <a:ea typeface="Tahoma" panose="020B0604030504040204" pitchFamily="34" charset="0"/>
              <a:cs typeface="Tahoma" panose="020B0604030504040204" pitchFamily="34" charset="0"/>
            </a:endParaRP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4709326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COB Monitor - Enquiry COB.PROGRESS</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23</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pic>
        <p:nvPicPr>
          <p:cNvPr id="15" name="Picture 11">
            <a:extLst>
              <a:ext uri="{FF2B5EF4-FFF2-40B4-BE49-F238E27FC236}">
                <a16:creationId xmlns:a16="http://schemas.microsoft.com/office/drawing/2014/main" id="{D8BE29D6-B9A9-4CD3-B33C-E641487C433D}"/>
              </a:ext>
            </a:extLst>
          </p:cNvPr>
          <p:cNvPicPr>
            <a:picLocks noChangeAspect="1" noChangeArrowheads="1"/>
          </p:cNvPicPr>
          <p:nvPr/>
        </p:nvPicPr>
        <p:blipFill>
          <a:blip r:embed="rId7" cstate="print"/>
          <a:srcRect/>
          <a:stretch>
            <a:fillRect/>
          </a:stretch>
        </p:blipFill>
        <p:spPr bwMode="auto">
          <a:xfrm>
            <a:off x="869897" y="824246"/>
            <a:ext cx="4441864" cy="1877072"/>
          </a:xfrm>
          <a:prstGeom prst="rect">
            <a:avLst/>
          </a:prstGeom>
          <a:noFill/>
          <a:ln w="9525">
            <a:solidFill>
              <a:srgbClr val="005294"/>
            </a:solidFill>
            <a:miter lim="800000"/>
            <a:headEnd/>
            <a:tailEnd/>
          </a:ln>
        </p:spPr>
      </p:pic>
      <p:pic>
        <p:nvPicPr>
          <p:cNvPr id="16" name="Picture 5">
            <a:extLst>
              <a:ext uri="{FF2B5EF4-FFF2-40B4-BE49-F238E27FC236}">
                <a16:creationId xmlns:a16="http://schemas.microsoft.com/office/drawing/2014/main" id="{575F2AD7-AED6-4D2D-9D3B-CD33C0705642}"/>
              </a:ext>
            </a:extLst>
          </p:cNvPr>
          <p:cNvPicPr>
            <a:picLocks noChangeAspect="1" noChangeArrowheads="1"/>
          </p:cNvPicPr>
          <p:nvPr/>
        </p:nvPicPr>
        <p:blipFill>
          <a:blip r:embed="rId8" cstate="print"/>
          <a:srcRect/>
          <a:stretch>
            <a:fillRect/>
          </a:stretch>
        </p:blipFill>
        <p:spPr bwMode="auto">
          <a:xfrm>
            <a:off x="869897" y="3101142"/>
            <a:ext cx="5447358" cy="1120671"/>
          </a:xfrm>
          <a:prstGeom prst="rect">
            <a:avLst/>
          </a:prstGeom>
          <a:noFill/>
          <a:ln w="9525">
            <a:solidFill>
              <a:srgbClr val="3333CC"/>
            </a:solidFill>
            <a:miter lim="800000"/>
            <a:headEnd/>
            <a:tailEnd/>
          </a:ln>
        </p:spPr>
      </p:pic>
    </p:spTree>
    <p:extLst>
      <p:ext uri="{BB962C8B-B14F-4D97-AF65-F5344CB8AC3E}">
        <p14:creationId xmlns:p14="http://schemas.microsoft.com/office/powerpoint/2010/main" val="11520387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COB Errors - EB.EOD.ERROR</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24</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13" name="Содержимое 2">
            <a:extLst>
              <a:ext uri="{FF2B5EF4-FFF2-40B4-BE49-F238E27FC236}">
                <a16:creationId xmlns:a16="http://schemas.microsoft.com/office/drawing/2014/main" id="{F37D0689-C743-4E5E-91ED-822B4FCA4E12}"/>
              </a:ext>
            </a:extLst>
          </p:cNvPr>
          <p:cNvSpPr>
            <a:spLocks noGrp="1"/>
          </p:cNvSpPr>
          <p:nvPr>
            <p:ph idx="1"/>
          </p:nvPr>
        </p:nvSpPr>
        <p:spPr>
          <a:xfrm>
            <a:off x="734186" y="878131"/>
            <a:ext cx="7595358" cy="3848937"/>
          </a:xfrm>
        </p:spPr>
        <p:txBody>
          <a:bodyPr>
            <a:normAutofit fontScale="85000" lnSpcReduction="10000"/>
          </a:bodyPr>
          <a:lstStyle/>
          <a:p>
            <a:pPr algn="just">
              <a:spcAft>
                <a:spcPts val="600"/>
              </a:spcAft>
              <a:buBlip>
                <a:blip r:embed="rId7"/>
              </a:buBlip>
            </a:pPr>
            <a:r>
              <a:rPr lang="en-US" sz="1900" dirty="0">
                <a:latin typeface="Tahoma" panose="020B0604030504040204" pitchFamily="34" charset="0"/>
                <a:ea typeface="Tahoma" panose="020B0604030504040204" pitchFamily="34" charset="0"/>
                <a:cs typeface="Tahoma" panose="020B0604030504040204" pitchFamily="34" charset="0"/>
              </a:rPr>
              <a:t>Is there a file where all the errors encountered during COB can be viewed?</a:t>
            </a:r>
          </a:p>
          <a:p>
            <a:pPr marL="0" indent="0" algn="just">
              <a:spcAft>
                <a:spcPts val="600"/>
              </a:spcAft>
              <a:buNone/>
            </a:pPr>
            <a:r>
              <a:rPr lang="en-US" sz="1900" dirty="0">
                <a:latin typeface="Tahoma" panose="020B0604030504040204" pitchFamily="34" charset="0"/>
                <a:ea typeface="Tahoma" panose="020B0604030504040204" pitchFamily="34" charset="0"/>
                <a:cs typeface="Tahoma" panose="020B0604030504040204" pitchFamily="34" charset="0"/>
              </a:rPr>
              <a:t>Yes. The name of the file is EB.EOD.ERROR</a:t>
            </a:r>
          </a:p>
          <a:p>
            <a:pPr marL="0" indent="0" algn="just">
              <a:spcAft>
                <a:spcPts val="600"/>
              </a:spcAft>
              <a:buNone/>
            </a:pPr>
            <a:endParaRPr lang="en-US" sz="19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7"/>
              </a:buBlip>
            </a:pPr>
            <a:r>
              <a:rPr lang="en-US" sz="1900" dirty="0">
                <a:latin typeface="Tahoma" panose="020B0604030504040204" pitchFamily="34" charset="0"/>
                <a:ea typeface="Tahoma" panose="020B0604030504040204" pitchFamily="34" charset="0"/>
                <a:cs typeface="Tahoma" panose="020B0604030504040204" pitchFamily="34" charset="0"/>
              </a:rPr>
              <a:t>The id to a record in EB.EOD.ERROR is &lt;company.code&gt;.&lt;date&gt;</a:t>
            </a:r>
          </a:p>
          <a:p>
            <a:pPr lvl="1" algn="just">
              <a:spcAft>
                <a:spcPts val="600"/>
              </a:spcAft>
              <a:buBlip>
                <a:blip r:embed="rId7"/>
              </a:buBlip>
            </a:pPr>
            <a:r>
              <a:rPr lang="en-US" sz="1900" dirty="0">
                <a:latin typeface="Tahoma" panose="020B0604030504040204" pitchFamily="34" charset="0"/>
                <a:ea typeface="Tahoma" panose="020B0604030504040204" pitchFamily="34" charset="0"/>
                <a:cs typeface="Tahoma" panose="020B0604030504040204" pitchFamily="34" charset="0"/>
              </a:rPr>
              <a:t>Eg: GB0010001.20190120</a:t>
            </a:r>
          </a:p>
          <a:p>
            <a:pPr marL="457200" lvl="1" indent="0" algn="just">
              <a:spcAft>
                <a:spcPts val="600"/>
              </a:spcAft>
              <a:buNone/>
            </a:pPr>
            <a:endParaRPr lang="en-US" sz="19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7"/>
              </a:buBlip>
            </a:pPr>
            <a:r>
              <a:rPr lang="en-US" sz="1900" dirty="0">
                <a:latin typeface="Tahoma" panose="020B0604030504040204" pitchFamily="34" charset="0"/>
                <a:ea typeface="Tahoma" panose="020B0604030504040204" pitchFamily="34" charset="0"/>
                <a:cs typeface="Tahoma" panose="020B0604030504040204" pitchFamily="34" charset="0"/>
              </a:rPr>
              <a:t>EB.EOD.ERROR contains one record per company per day running COB. The details of the individual errors can be found in a file called EB.EOD.ERROR.DETAIL</a:t>
            </a:r>
          </a:p>
          <a:p>
            <a:pPr marL="0" indent="0" algn="just">
              <a:spcAft>
                <a:spcPts val="600"/>
              </a:spcAft>
              <a:buNone/>
            </a:pPr>
            <a:endParaRPr lang="en-US" sz="19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7"/>
              </a:buBlip>
            </a:pPr>
            <a:r>
              <a:rPr lang="en-US" sz="1900" dirty="0">
                <a:latin typeface="Tahoma" panose="020B0604030504040204" pitchFamily="34" charset="0"/>
                <a:ea typeface="Tahoma" panose="020B0604030504040204" pitchFamily="34" charset="0"/>
                <a:cs typeface="Tahoma" panose="020B0604030504040204" pitchFamily="34" charset="0"/>
              </a:rPr>
              <a:t>The id to record in EB.EOD.ERROR.DETAIL application is present in the record of EB.EOD.ERROR</a:t>
            </a:r>
          </a:p>
          <a:p>
            <a:pPr marL="0" indent="0" algn="just">
              <a:spcAft>
                <a:spcPts val="600"/>
              </a:spcAft>
              <a:buNone/>
            </a:pPr>
            <a:endParaRPr lang="en-US" sz="1700" dirty="0">
              <a:latin typeface="Tahoma" panose="020B0604030504040204" pitchFamily="34" charset="0"/>
              <a:ea typeface="Tahoma" panose="020B0604030504040204" pitchFamily="34" charset="0"/>
              <a:cs typeface="Tahoma" panose="020B0604030504040204" pitchFamily="34" charset="0"/>
            </a:endParaRPr>
          </a:p>
          <a:p>
            <a:pPr lvl="1" algn="just">
              <a:spcAft>
                <a:spcPts val="600"/>
              </a:spcAft>
              <a:buBlip>
                <a:blip r:embed="rId7"/>
              </a:buBlip>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7"/>
              </a:buBlip>
            </a:pPr>
            <a:endParaRPr lang="en-US" sz="1600" dirty="0"/>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7"/>
              </a:buBlip>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7"/>
              </a:buBlip>
            </a:pPr>
            <a:endParaRPr lang="en-US" sz="1600" dirty="0">
              <a:latin typeface="Tahoma" panose="020B0604030504040204" pitchFamily="34" charset="0"/>
              <a:ea typeface="Tahoma" panose="020B0604030504040204" pitchFamily="34" charset="0"/>
              <a:cs typeface="Tahoma" panose="020B0604030504040204" pitchFamily="34" charset="0"/>
            </a:endParaRP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608289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COB Errors - EB.EOD.ERROR</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25</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pic>
        <p:nvPicPr>
          <p:cNvPr id="14" name="Picture 10">
            <a:extLst>
              <a:ext uri="{FF2B5EF4-FFF2-40B4-BE49-F238E27FC236}">
                <a16:creationId xmlns:a16="http://schemas.microsoft.com/office/drawing/2014/main" id="{238E8133-4108-4266-B92F-05250CD8BDF3}"/>
              </a:ext>
            </a:extLst>
          </p:cNvPr>
          <p:cNvPicPr>
            <a:picLocks noChangeAspect="1" noChangeArrowheads="1"/>
          </p:cNvPicPr>
          <p:nvPr/>
        </p:nvPicPr>
        <p:blipFill>
          <a:blip r:embed="rId7"/>
          <a:stretch>
            <a:fillRect/>
          </a:stretch>
        </p:blipFill>
        <p:spPr bwMode="auto">
          <a:xfrm>
            <a:off x="329573" y="940224"/>
            <a:ext cx="4541870" cy="1955752"/>
          </a:xfrm>
          <a:prstGeom prst="rect">
            <a:avLst/>
          </a:prstGeom>
          <a:noFill/>
          <a:ln w="9525">
            <a:solidFill>
              <a:srgbClr val="005294"/>
            </a:solidFill>
            <a:miter lim="800000"/>
            <a:headEnd/>
            <a:tailEnd/>
          </a:ln>
        </p:spPr>
      </p:pic>
      <p:pic>
        <p:nvPicPr>
          <p:cNvPr id="15" name="Picture 7">
            <a:extLst>
              <a:ext uri="{FF2B5EF4-FFF2-40B4-BE49-F238E27FC236}">
                <a16:creationId xmlns:a16="http://schemas.microsoft.com/office/drawing/2014/main" id="{92633963-5EE7-467D-86A4-FA8FEF4AEDE4}"/>
              </a:ext>
            </a:extLst>
          </p:cNvPr>
          <p:cNvPicPr>
            <a:picLocks noChangeAspect="1" noChangeArrowheads="1"/>
          </p:cNvPicPr>
          <p:nvPr/>
        </p:nvPicPr>
        <p:blipFill>
          <a:blip r:embed="rId8"/>
          <a:stretch>
            <a:fillRect/>
          </a:stretch>
        </p:blipFill>
        <p:spPr bwMode="auto">
          <a:xfrm>
            <a:off x="3487199" y="2711531"/>
            <a:ext cx="4541870" cy="1826412"/>
          </a:xfrm>
          <a:prstGeom prst="rect">
            <a:avLst/>
          </a:prstGeom>
          <a:noFill/>
          <a:ln w="9525">
            <a:solidFill>
              <a:srgbClr val="005294"/>
            </a:solidFill>
            <a:miter lim="800000"/>
            <a:headEnd/>
            <a:tailEnd/>
          </a:ln>
        </p:spPr>
      </p:pic>
      <p:sp>
        <p:nvSpPr>
          <p:cNvPr id="16" name="Rectangle 10">
            <a:extLst>
              <a:ext uri="{FF2B5EF4-FFF2-40B4-BE49-F238E27FC236}">
                <a16:creationId xmlns:a16="http://schemas.microsoft.com/office/drawing/2014/main" id="{17B5F00E-0F37-4E45-8320-299DFF51C36D}"/>
              </a:ext>
            </a:extLst>
          </p:cNvPr>
          <p:cNvSpPr/>
          <p:nvPr/>
        </p:nvSpPr>
        <p:spPr>
          <a:xfrm>
            <a:off x="436191" y="2249546"/>
            <a:ext cx="1856545" cy="285750"/>
          </a:xfrm>
          <a:prstGeom prst="rect">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17" name="Прямая со стрелкой 16">
            <a:extLst>
              <a:ext uri="{FF2B5EF4-FFF2-40B4-BE49-F238E27FC236}">
                <a16:creationId xmlns:a16="http://schemas.microsoft.com/office/drawing/2014/main" id="{FDB221B2-F279-4934-87DE-67CA3D327951}"/>
              </a:ext>
            </a:extLst>
          </p:cNvPr>
          <p:cNvCxnSpPr>
            <a:cxnSpLocks/>
          </p:cNvCxnSpPr>
          <p:nvPr/>
        </p:nvCxnSpPr>
        <p:spPr>
          <a:xfrm>
            <a:off x="2292736" y="2392422"/>
            <a:ext cx="2578707" cy="418334"/>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99846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COB Errors - EB.EOD.ERROR</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a:rPr>
              <a:t>26</a:t>
            </a:r>
            <a:endParaRPr kumimoji="0" lang="ru-RU"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13" name="Rectangle 3">
            <a:extLst>
              <a:ext uri="{FF2B5EF4-FFF2-40B4-BE49-F238E27FC236}">
                <a16:creationId xmlns:a16="http://schemas.microsoft.com/office/drawing/2014/main" id="{D22E8333-BFF4-4298-B66D-ECB07298F2B5}"/>
              </a:ext>
            </a:extLst>
          </p:cNvPr>
          <p:cNvSpPr txBox="1">
            <a:spLocks noChangeArrowheads="1"/>
          </p:cNvSpPr>
          <p:nvPr/>
        </p:nvSpPr>
        <p:spPr bwMode="auto">
          <a:xfrm>
            <a:off x="1028767" y="927197"/>
            <a:ext cx="5915025" cy="642937"/>
          </a:xfrm>
          <a:prstGeom prst="rect">
            <a:avLst/>
          </a:prstGeom>
          <a:noFill/>
          <a:ln w="9525">
            <a:noFill/>
            <a:miter lim="800000"/>
            <a:headEnd/>
            <a:tailEnd/>
          </a:ln>
        </p:spPr>
        <p:txBody>
          <a:bodyPr/>
          <a:lstStyle/>
          <a:p>
            <a:pPr marL="342900" indent="-342900" eaLnBrk="0" hangingPunct="0">
              <a:spcBef>
                <a:spcPct val="20000"/>
              </a:spcBef>
              <a:buSzPct val="130000"/>
              <a:defRPr/>
            </a:pPr>
            <a:r>
              <a:rPr lang="en-US" sz="1600" kern="0" dirty="0">
                <a:latin typeface="Tahoma" panose="020B0604030504040204" pitchFamily="34" charset="0"/>
                <a:ea typeface="Tahoma" panose="020B0604030504040204" pitchFamily="34" charset="0"/>
                <a:cs typeface="Tahoma" panose="020B0604030504040204" pitchFamily="34" charset="0"/>
              </a:rPr>
              <a:t>How do we tell T24 that an error has been resolved?</a:t>
            </a:r>
          </a:p>
        </p:txBody>
      </p:sp>
      <p:pic>
        <p:nvPicPr>
          <p:cNvPr id="18" name="Picture 8">
            <a:extLst>
              <a:ext uri="{FF2B5EF4-FFF2-40B4-BE49-F238E27FC236}">
                <a16:creationId xmlns:a16="http://schemas.microsoft.com/office/drawing/2014/main" id="{F50B13C7-C7BA-4DC0-BDA3-E2D55C536776}"/>
              </a:ext>
            </a:extLst>
          </p:cNvPr>
          <p:cNvPicPr>
            <a:picLocks noChangeAspect="1" noChangeArrowheads="1"/>
          </p:cNvPicPr>
          <p:nvPr/>
        </p:nvPicPr>
        <p:blipFill>
          <a:blip r:embed="rId7" cstate="print"/>
          <a:srcRect/>
          <a:stretch>
            <a:fillRect/>
          </a:stretch>
        </p:blipFill>
        <p:spPr bwMode="auto">
          <a:xfrm>
            <a:off x="1031397" y="1670444"/>
            <a:ext cx="5743440" cy="2353479"/>
          </a:xfrm>
          <a:prstGeom prst="rect">
            <a:avLst/>
          </a:prstGeom>
          <a:noFill/>
          <a:ln w="9525">
            <a:solidFill>
              <a:srgbClr val="005294"/>
            </a:solidFill>
            <a:miter lim="800000"/>
            <a:headEnd/>
            <a:tailEnd/>
          </a:ln>
        </p:spPr>
      </p:pic>
      <p:sp>
        <p:nvSpPr>
          <p:cNvPr id="19" name="Rectangle 9">
            <a:extLst>
              <a:ext uri="{FF2B5EF4-FFF2-40B4-BE49-F238E27FC236}">
                <a16:creationId xmlns:a16="http://schemas.microsoft.com/office/drawing/2014/main" id="{4B3D00BF-FB09-4874-8411-EC86E97609D4}"/>
              </a:ext>
            </a:extLst>
          </p:cNvPr>
          <p:cNvSpPr/>
          <p:nvPr/>
        </p:nvSpPr>
        <p:spPr>
          <a:xfrm>
            <a:off x="1028767" y="3280668"/>
            <a:ext cx="2838153" cy="277780"/>
          </a:xfrm>
          <a:prstGeom prst="rect">
            <a:avLst/>
          </a:prstGeom>
          <a:no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Tree>
    <p:extLst>
      <p:ext uri="{BB962C8B-B14F-4D97-AF65-F5344CB8AC3E}">
        <p14:creationId xmlns:p14="http://schemas.microsoft.com/office/powerpoint/2010/main" val="1535922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additive="base">
                                        <p:cTn id="12" dur="500" fill="hold"/>
                                        <p:tgtEl>
                                          <p:spTgt spid="19"/>
                                        </p:tgtEl>
                                        <p:attrNameLst>
                                          <p:attrName>ppt_x</p:attrName>
                                        </p:attrNameLst>
                                      </p:cBhvr>
                                      <p:tavLst>
                                        <p:tav tm="0">
                                          <p:val>
                                            <p:strVal val="#ppt_x"/>
                                          </p:val>
                                        </p:tav>
                                        <p:tav tm="100000">
                                          <p:val>
                                            <p:strVal val="#ppt_x"/>
                                          </p:val>
                                        </p:tav>
                                      </p:tavLst>
                                    </p:anim>
                                    <p:anim calcmode="lin" valueType="num">
                                      <p:cBhvr additive="base">
                                        <p:cTn id="1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Изображение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7"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741" y="472657"/>
            <a:ext cx="1041693" cy="459611"/>
          </a:xfrm>
          <a:prstGeom prst="rect">
            <a:avLst/>
          </a:prstGeom>
        </p:spPr>
      </p:pic>
      <p:sp>
        <p:nvSpPr>
          <p:cNvPr id="2" name="Название 1"/>
          <p:cNvSpPr>
            <a:spLocks noGrp="1"/>
          </p:cNvSpPr>
          <p:nvPr>
            <p:ph type="ctrTitle"/>
          </p:nvPr>
        </p:nvSpPr>
        <p:spPr>
          <a:xfrm>
            <a:off x="211238" y="1251180"/>
            <a:ext cx="7772400" cy="1102519"/>
          </a:xfrm>
        </p:spPr>
        <p:txBody>
          <a:bodyPr>
            <a:normAutofit/>
          </a:bodyPr>
          <a:lstStyle/>
          <a:p>
            <a:pPr algn="l">
              <a:lnSpc>
                <a:spcPct val="80000"/>
              </a:lnSpc>
            </a:pPr>
            <a:r>
              <a:rPr lang="en-US" sz="3200" dirty="0">
                <a:solidFill>
                  <a:schemeClr val="bg1"/>
                </a:solidFill>
                <a:latin typeface="Tahoma"/>
                <a:cs typeface="Tahoma"/>
              </a:rPr>
              <a:t>Thank you for your time and attention!</a:t>
            </a:r>
            <a:br>
              <a:rPr lang="en-US" sz="3200" dirty="0">
                <a:solidFill>
                  <a:schemeClr val="bg1"/>
                </a:solidFill>
                <a:latin typeface="Tahoma"/>
                <a:cs typeface="Tahoma"/>
              </a:rPr>
            </a:br>
            <a:endParaRPr lang="ru-RU" sz="3200" dirty="0">
              <a:solidFill>
                <a:schemeClr val="bg1"/>
              </a:solidFill>
              <a:latin typeface="Tahoma"/>
              <a:cs typeface="Tahoma"/>
            </a:endParaRPr>
          </a:p>
        </p:txBody>
      </p:sp>
      <p:sp>
        <p:nvSpPr>
          <p:cNvPr id="9" name="Подзаголовок 2"/>
          <p:cNvSpPr>
            <a:spLocks noGrp="1"/>
          </p:cNvSpPr>
          <p:nvPr>
            <p:ph type="subTitle" idx="1"/>
          </p:nvPr>
        </p:nvSpPr>
        <p:spPr>
          <a:xfrm>
            <a:off x="527381" y="4429423"/>
            <a:ext cx="6400800" cy="387866"/>
          </a:xfrm>
        </p:spPr>
        <p:txBody>
          <a:bodyPr>
            <a:normAutofit/>
          </a:bodyPr>
          <a:lstStyle/>
          <a:p>
            <a:pPr algn="l"/>
            <a:r>
              <a:rPr lang="en-US" sz="1600" dirty="0">
                <a:solidFill>
                  <a:srgbClr val="FFFFFF"/>
                </a:solidFill>
                <a:latin typeface="Tahoma"/>
                <a:cs typeface="Tahoma"/>
              </a:rPr>
              <a:t>Tel Aviv,</a:t>
            </a:r>
            <a:r>
              <a:rPr lang="ru-RU" sz="1600" dirty="0">
                <a:solidFill>
                  <a:srgbClr val="FFFFFF"/>
                </a:solidFill>
                <a:latin typeface="Tahoma"/>
                <a:cs typeface="Tahoma"/>
              </a:rPr>
              <a:t> 20</a:t>
            </a:r>
            <a:r>
              <a:rPr lang="en-US" sz="1600" dirty="0">
                <a:solidFill>
                  <a:srgbClr val="FFFFFF"/>
                </a:solidFill>
                <a:latin typeface="Tahoma"/>
                <a:cs typeface="Tahoma"/>
              </a:rPr>
              <a:t>21</a:t>
            </a:r>
            <a:endParaRPr lang="ru-RU" sz="1600" dirty="0">
              <a:solidFill>
                <a:srgbClr val="FFFFFF"/>
              </a:solidFill>
              <a:latin typeface="Tahoma"/>
              <a:cs typeface="Tahoma"/>
            </a:endParaRPr>
          </a:p>
        </p:txBody>
      </p:sp>
      <p:sp>
        <p:nvSpPr>
          <p:cNvPr id="8" name="Прямоугольник 2"/>
          <p:cNvSpPr>
            <a:spLocks noChangeArrowheads="1"/>
          </p:cNvSpPr>
          <p:nvPr/>
        </p:nvSpPr>
        <p:spPr bwMode="auto">
          <a:xfrm>
            <a:off x="526883" y="2135511"/>
            <a:ext cx="3325091" cy="2123658"/>
          </a:xfrm>
          <a:prstGeom prst="rect">
            <a:avLst/>
          </a:prstGeom>
          <a:noFill/>
          <a:ln w="9525">
            <a:noFill/>
            <a:miter lim="800000"/>
            <a:headEnd/>
            <a:tailEnd/>
          </a:ln>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FORANX</a:t>
            </a:r>
            <a:r>
              <a:rPr kumimoji="0" lang="ru-RU"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LLC</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Legal address: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35A, Ponomarenko str., 201 office, Minsk, 220015</a:t>
            </a:r>
            <a:r>
              <a:rPr kumimoji="0" lang="ru-RU"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a:t>
            </a: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 Belarus</a:t>
            </a:r>
            <a:endParaRPr kumimoji="0" lang="ru-RU"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Tel.:+ 375 17 202 76 78</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      + 375 17 202 76 79</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Fax: + 375 17 362 34 22</a:t>
            </a:r>
          </a:p>
          <a:p>
            <a:pPr>
              <a:defRPr/>
            </a:pP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E-mail</a:t>
            </a:r>
            <a:r>
              <a:rPr kumimoji="0" lang="en-US" sz="1200" b="0" i="0" u="none"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200" b="0" i="0" u="sng"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z.zhogun</a:t>
            </a:r>
            <a:r>
              <a:rPr kumimoji="0" lang="en-US" sz="1200" b="0" i="0" u="sng"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hlinkClick r:id="rId4">
                  <a:extLst>
                    <a:ext uri="{A12FA001-AC4F-418D-AE19-62706E023703}">
                      <ahyp:hlinkClr xmlns:ahyp="http://schemas.microsoft.com/office/drawing/2018/hyperlinkcolor" val="tx"/>
                    </a:ext>
                  </a:extLst>
                </a:hlinkClick>
              </a:rPr>
              <a:t>@</a:t>
            </a:r>
            <a:r>
              <a:rPr kumimoji="0" lang="en-US" sz="1200" b="0" i="0" u="none"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hlinkClick r:id="rId4">
                  <a:extLst>
                    <a:ext uri="{A12FA001-AC4F-418D-AE19-62706E023703}">
                      <ahyp:hlinkClr xmlns:ahyp="http://schemas.microsoft.com/office/drawing/2018/hyperlinkcolor" val="tx"/>
                    </a:ext>
                  </a:extLst>
                </a:hlinkClick>
              </a:rPr>
              <a:t>foranx.by</a:t>
            </a:r>
            <a:endParaRPr kumimoji="0" lang="en-US" sz="1200" b="0" i="0" u="none"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Web-site</a:t>
            </a: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rPr>
              <a:t>: </a:t>
            </a:r>
            <a:r>
              <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hlinkClick r:id="rId5">
                  <a:extLst>
                    <a:ext uri="{A12FA001-AC4F-418D-AE19-62706E023703}">
                      <ahyp:hlinkClr xmlns:ahyp="http://schemas.microsoft.com/office/drawing/2018/hyperlinkcolor" val="tx"/>
                    </a:ext>
                  </a:extLst>
                </a:hlinkClick>
              </a:rPr>
              <a:t>www.foranx.by</a:t>
            </a:r>
            <a:endParaRPr kumimoji="0" lang="en-US" sz="12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ru-RU" sz="1200" b="0" i="0" u="none" strike="noStrike" kern="1200" cap="none" spc="0" normalizeH="0" baseline="0" noProof="0" dirty="0">
              <a:ln>
                <a:noFill/>
              </a:ln>
              <a:solidFill>
                <a:srgbClr val="FFFFFF"/>
              </a:solidFill>
              <a:effectLst/>
              <a:uLnTx/>
              <a:uFillTx/>
              <a:latin typeface="Tahoma"/>
              <a:ea typeface="+mn-ea"/>
              <a:cs typeface="Tahoma"/>
            </a:endParaRPr>
          </a:p>
        </p:txBody>
      </p:sp>
    </p:spTree>
    <p:extLst>
      <p:ext uri="{BB962C8B-B14F-4D97-AF65-F5344CB8AC3E}">
        <p14:creationId xmlns:p14="http://schemas.microsoft.com/office/powerpoint/2010/main" val="1293286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pic>
        <p:nvPicPr>
          <p:cNvPr id="8" name="Изображение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8228" y="1735749"/>
            <a:ext cx="3785616" cy="3417570"/>
          </a:xfrm>
          <a:prstGeom prst="rect">
            <a:avLst/>
          </a:prstGeom>
        </p:spPr>
      </p:pic>
      <p:sp>
        <p:nvSpPr>
          <p:cNvPr id="3" name="Содержимое 2"/>
          <p:cNvSpPr>
            <a:spLocks noGrp="1"/>
          </p:cNvSpPr>
          <p:nvPr>
            <p:ph idx="1"/>
          </p:nvPr>
        </p:nvSpPr>
        <p:spPr>
          <a:xfrm>
            <a:off x="1364464" y="1794381"/>
            <a:ext cx="7270134" cy="3135080"/>
          </a:xfrm>
        </p:spPr>
        <p:txBody>
          <a:bodyPr>
            <a:normAutofit/>
          </a:bodyPr>
          <a:lstStyle/>
          <a:p>
            <a:pPr marL="0" indent="0" algn="just">
              <a:spcAft>
                <a:spcPts val="600"/>
              </a:spcAft>
              <a:buNone/>
            </a:pPr>
            <a:r>
              <a:rPr lang="en-US" dirty="0">
                <a:latin typeface="Tahoma" panose="020B0604030504040204" pitchFamily="34" charset="0"/>
                <a:ea typeface="Tahoma" panose="020B0604030504040204" pitchFamily="34" charset="0"/>
                <a:cs typeface="Tahoma" panose="020B0604030504040204" pitchFamily="34" charset="0"/>
              </a:rPr>
              <a:t>T24 Services</a:t>
            </a:r>
            <a:endParaRPr lang="ru-RU" dirty="0">
              <a:latin typeface="Tahoma" panose="020B0604030504040204" pitchFamily="34" charset="0"/>
              <a:ea typeface="Tahoma" panose="020B0604030504040204" pitchFamily="34" charset="0"/>
              <a:cs typeface="Tahoma" panose="020B0604030504040204" pitchFamily="34" charset="0"/>
            </a:endParaRPr>
          </a:p>
        </p:txBody>
      </p:sp>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T24 Services</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3</a:t>
            </a:r>
            <a:endParaRPr lang="ru-RU" dirty="0"/>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spTree>
    <p:extLst>
      <p:ext uri="{BB962C8B-B14F-4D97-AF65-F5344CB8AC3E}">
        <p14:creationId xmlns:p14="http://schemas.microsoft.com/office/powerpoint/2010/main" val="2008899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3" name="Содержимое 2"/>
          <p:cNvSpPr>
            <a:spLocks noGrp="1"/>
          </p:cNvSpPr>
          <p:nvPr>
            <p:ph idx="1"/>
          </p:nvPr>
        </p:nvSpPr>
        <p:spPr>
          <a:xfrm>
            <a:off x="171534" y="909340"/>
            <a:ext cx="6262317" cy="3387237"/>
          </a:xfrm>
        </p:spPr>
        <p:txBody>
          <a:bodyPr>
            <a:normAutofit/>
          </a:bodyPr>
          <a:lstStyle/>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Help in automation </a:t>
            </a:r>
          </a:p>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Services are programs that are run as background processes without user intervention</a:t>
            </a:r>
          </a:p>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Can be executed at a schedule and can also be triggered by a manual activity</a:t>
            </a:r>
          </a:p>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They spawn multiple processes simultaneously and are centrally monitored by T24</a:t>
            </a:r>
          </a:p>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Catalogued in TSA.SERVICE application</a:t>
            </a: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3"/>
              </a:buBlip>
            </a:pPr>
            <a:endParaRPr lang="en-US" sz="1600" dirty="0">
              <a:latin typeface="Tahoma" panose="020B0604030504040204" pitchFamily="34" charset="0"/>
              <a:ea typeface="Tahoma" panose="020B0604030504040204" pitchFamily="34" charset="0"/>
              <a:cs typeface="Tahoma" panose="020B0604030504040204" pitchFamily="34" charset="0"/>
            </a:endParaRPr>
          </a:p>
        </p:txBody>
      </p:sp>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T24 Services Overview</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4</a:t>
            </a:r>
            <a:endParaRPr lang="ru-RU" dirty="0"/>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pic>
        <p:nvPicPr>
          <p:cNvPr id="13" name="Picture 5" descr="images (8).jpg">
            <a:extLst>
              <a:ext uri="{FF2B5EF4-FFF2-40B4-BE49-F238E27FC236}">
                <a16:creationId xmlns:a16="http://schemas.microsoft.com/office/drawing/2014/main" id="{9C434745-25D7-4FC2-AE39-DA2DA3803509}"/>
              </a:ext>
            </a:extLst>
          </p:cNvPr>
          <p:cNvPicPr>
            <a:picLocks noChangeAspect="1"/>
          </p:cNvPicPr>
          <p:nvPr/>
        </p:nvPicPr>
        <p:blipFill>
          <a:blip r:embed="rId7" cstate="print"/>
          <a:srcRect/>
          <a:stretch>
            <a:fillRect/>
          </a:stretch>
        </p:blipFill>
        <p:spPr bwMode="auto">
          <a:xfrm>
            <a:off x="7146074" y="987846"/>
            <a:ext cx="1103313" cy="1209675"/>
          </a:xfrm>
          <a:prstGeom prst="rect">
            <a:avLst/>
          </a:prstGeom>
          <a:noFill/>
          <a:ln w="9525">
            <a:noFill/>
            <a:miter lim="800000"/>
            <a:headEnd/>
            <a:tailEnd/>
          </a:ln>
        </p:spPr>
      </p:pic>
      <p:pic>
        <p:nvPicPr>
          <p:cNvPr id="14" name="Picture 5" descr="Gear01.gif">
            <a:extLst>
              <a:ext uri="{FF2B5EF4-FFF2-40B4-BE49-F238E27FC236}">
                <a16:creationId xmlns:a16="http://schemas.microsoft.com/office/drawing/2014/main" id="{DF7E849F-CFD7-47B3-9A06-29AD6E58D037}"/>
              </a:ext>
            </a:extLst>
          </p:cNvPr>
          <p:cNvPicPr>
            <a:picLocks noChangeAspect="1"/>
          </p:cNvPicPr>
          <p:nvPr/>
        </p:nvPicPr>
        <p:blipFill>
          <a:blip r:embed="rId8" cstate="print"/>
          <a:srcRect/>
          <a:stretch>
            <a:fillRect/>
          </a:stretch>
        </p:blipFill>
        <p:spPr bwMode="auto">
          <a:xfrm>
            <a:off x="7404926" y="2000250"/>
            <a:ext cx="874712" cy="785813"/>
          </a:xfrm>
          <a:prstGeom prst="rect">
            <a:avLst/>
          </a:prstGeom>
          <a:noFill/>
          <a:ln w="9525">
            <a:noFill/>
            <a:miter lim="800000"/>
            <a:headEnd/>
            <a:tailEnd/>
          </a:ln>
        </p:spPr>
      </p:pic>
    </p:spTree>
    <p:extLst>
      <p:ext uri="{BB962C8B-B14F-4D97-AF65-F5344CB8AC3E}">
        <p14:creationId xmlns:p14="http://schemas.microsoft.com/office/powerpoint/2010/main" val="3243640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3" name="Содержимое 2"/>
          <p:cNvSpPr>
            <a:spLocks noGrp="1"/>
          </p:cNvSpPr>
          <p:nvPr>
            <p:ph idx="1"/>
          </p:nvPr>
        </p:nvSpPr>
        <p:spPr>
          <a:xfrm>
            <a:off x="153945" y="1107644"/>
            <a:ext cx="7595358" cy="3387237"/>
          </a:xfrm>
        </p:spPr>
        <p:txBody>
          <a:bodyPr>
            <a:normAutofit/>
          </a:bodyPr>
          <a:lstStyle/>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ABC Industries needs to pay salary to its employees on the 31st of every month</a:t>
            </a:r>
          </a:p>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All employees of ABC Industries have accounts with Bank B</a:t>
            </a:r>
          </a:p>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Bank B maintains a file that is sent from ABC Industries and this file has the names and salary details of the employees</a:t>
            </a:r>
          </a:p>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A service needs to be triggered on 30th of every month by the Bank,  to debit the company account and credit the employees account with the salaries  </a:t>
            </a: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3"/>
              </a:buBlip>
            </a:pPr>
            <a:endParaRPr lang="en-US" sz="1600" dirty="0">
              <a:latin typeface="Tahoma" panose="020B0604030504040204" pitchFamily="34" charset="0"/>
              <a:ea typeface="Tahoma" panose="020B0604030504040204" pitchFamily="34" charset="0"/>
              <a:cs typeface="Tahoma" panose="020B0604030504040204" pitchFamily="34" charset="0"/>
            </a:endParaRPr>
          </a:p>
        </p:txBody>
      </p:sp>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Services – An Example</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5</a:t>
            </a:r>
            <a:endParaRPr lang="ru-RU" dirty="0"/>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Tree>
    <p:extLst>
      <p:ext uri="{BB962C8B-B14F-4D97-AF65-F5344CB8AC3E}">
        <p14:creationId xmlns:p14="http://schemas.microsoft.com/office/powerpoint/2010/main" val="1565899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3" name="Содержимое 2"/>
          <p:cNvSpPr>
            <a:spLocks noGrp="1"/>
          </p:cNvSpPr>
          <p:nvPr>
            <p:ph idx="1"/>
          </p:nvPr>
        </p:nvSpPr>
        <p:spPr>
          <a:xfrm>
            <a:off x="242080" y="878131"/>
            <a:ext cx="7595358" cy="3387237"/>
          </a:xfrm>
        </p:spPr>
        <p:txBody>
          <a:bodyPr>
            <a:normAutofit/>
          </a:bodyPr>
          <a:lstStyle/>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Process</a:t>
            </a:r>
          </a:p>
          <a:p>
            <a:pPr lvl="1"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A set of jobs that perform a business function – for example, the payment service</a:t>
            </a:r>
          </a:p>
          <a:p>
            <a:pPr lvl="1"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Service Processes in T24 are catalogued in the BATCH application and consist of a set of jobs </a:t>
            </a:r>
          </a:p>
          <a:p>
            <a:pPr marL="457200" lvl="1"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Job</a:t>
            </a:r>
          </a:p>
          <a:p>
            <a:pPr lvl="1" algn="just">
              <a:spcAft>
                <a:spcPts val="600"/>
              </a:spcAft>
              <a:buBlip>
                <a:blip r:embed="rId3"/>
              </a:buBlip>
            </a:pPr>
            <a:r>
              <a:rPr lang="en-US" sz="1600" dirty="0">
                <a:latin typeface="Tahoma" panose="020B0604030504040204" pitchFamily="34" charset="0"/>
                <a:ea typeface="Tahoma" panose="020B0604030504040204" pitchFamily="34" charset="0"/>
                <a:cs typeface="Tahoma" panose="020B0604030504040204" pitchFamily="34" charset="0"/>
              </a:rPr>
              <a:t>The lowest unit of work</a:t>
            </a: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p:txBody>
      </p:sp>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Units of a service</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6</a:t>
            </a:r>
            <a:endParaRPr lang="ru-RU" dirty="0"/>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Tree>
    <p:extLst>
      <p:ext uri="{BB962C8B-B14F-4D97-AF65-F5344CB8AC3E}">
        <p14:creationId xmlns:p14="http://schemas.microsoft.com/office/powerpoint/2010/main" val="1975098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Process and Jobs</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7</a:t>
            </a:r>
            <a:endParaRPr lang="ru-RU" dirty="0"/>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13" name="Content Placeholder 2">
            <a:extLst>
              <a:ext uri="{FF2B5EF4-FFF2-40B4-BE49-F238E27FC236}">
                <a16:creationId xmlns:a16="http://schemas.microsoft.com/office/drawing/2014/main" id="{8C336E4B-E5EF-4869-BE8D-B5EF007178E6}"/>
              </a:ext>
            </a:extLst>
          </p:cNvPr>
          <p:cNvSpPr>
            <a:spLocks noGrp="1"/>
          </p:cNvSpPr>
          <p:nvPr>
            <p:ph idx="1"/>
          </p:nvPr>
        </p:nvSpPr>
        <p:spPr>
          <a:xfrm>
            <a:off x="103909" y="708695"/>
            <a:ext cx="7772400" cy="4800600"/>
          </a:xfrm>
        </p:spPr>
        <p:txBody>
          <a:bodyPr>
            <a:normAutofit/>
          </a:bodyPr>
          <a:lstStyle/>
          <a:p>
            <a:pPr>
              <a:buFont typeface="Wingdings" pitchFamily="2" charset="2"/>
              <a:buNone/>
              <a:defRPr/>
            </a:pPr>
            <a:r>
              <a:rPr lang="en-US" sz="1600" dirty="0">
                <a:latin typeface="Tahoma" panose="020B0604030504040204" pitchFamily="34" charset="0"/>
                <a:ea typeface="Tahoma" panose="020B0604030504040204" pitchFamily="34" charset="0"/>
                <a:cs typeface="Tahoma" panose="020B0604030504040204" pitchFamily="34" charset="0"/>
              </a:rPr>
              <a:t>The service needs to do the following: </a:t>
            </a:r>
          </a:p>
          <a:p>
            <a:pPr marL="514350" indent="-514350">
              <a:buFont typeface="Wingdings" pitchFamily="2" charset="2"/>
              <a:buAutoNum type="arabicPeriod"/>
              <a:defRPr/>
            </a:pPr>
            <a:r>
              <a:rPr lang="en-US" sz="1600" dirty="0">
                <a:latin typeface="Tahoma" panose="020B0604030504040204" pitchFamily="34" charset="0"/>
                <a:ea typeface="Tahoma" panose="020B0604030504040204" pitchFamily="34" charset="0"/>
                <a:cs typeface="Tahoma" panose="020B0604030504040204" pitchFamily="34" charset="0"/>
              </a:rPr>
              <a:t>Read the employee file details and determine whether the file is valid, all employee accounts are valid</a:t>
            </a:r>
          </a:p>
          <a:p>
            <a:pPr marL="514350" indent="-514350">
              <a:buFont typeface="Wingdings" pitchFamily="2" charset="2"/>
              <a:buAutoNum type="arabicPeriod"/>
              <a:defRPr/>
            </a:pPr>
            <a:r>
              <a:rPr lang="en-US" sz="1600" dirty="0">
                <a:latin typeface="Tahoma" panose="020B0604030504040204" pitchFamily="34" charset="0"/>
                <a:ea typeface="Tahoma" panose="020B0604030504040204" pitchFamily="34" charset="0"/>
                <a:cs typeface="Tahoma" panose="020B0604030504040204" pitchFamily="34" charset="0"/>
              </a:rPr>
              <a:t>Debit the company’s account and move funds into a bank account</a:t>
            </a:r>
          </a:p>
          <a:p>
            <a:pPr marL="514350" indent="-514350">
              <a:buFont typeface="Wingdings" pitchFamily="2" charset="2"/>
              <a:buAutoNum type="arabicPeriod"/>
              <a:defRPr/>
            </a:pPr>
            <a:r>
              <a:rPr lang="en-US" sz="1600" dirty="0">
                <a:latin typeface="Tahoma" panose="020B0604030504040204" pitchFamily="34" charset="0"/>
                <a:ea typeface="Tahoma" panose="020B0604030504040204" pitchFamily="34" charset="0"/>
                <a:cs typeface="Tahoma" panose="020B0604030504040204" pitchFamily="34" charset="0"/>
              </a:rPr>
              <a:t>Debit the bank account and credit salaries to the individual employees</a:t>
            </a:r>
          </a:p>
        </p:txBody>
      </p:sp>
      <p:pic>
        <p:nvPicPr>
          <p:cNvPr id="6" name="Рисунок 5">
            <a:extLst>
              <a:ext uri="{FF2B5EF4-FFF2-40B4-BE49-F238E27FC236}">
                <a16:creationId xmlns:a16="http://schemas.microsoft.com/office/drawing/2014/main" id="{30EB82A0-1F83-4D81-88E9-94C12F3DE8D4}"/>
              </a:ext>
            </a:extLst>
          </p:cNvPr>
          <p:cNvPicPr>
            <a:picLocks noChangeAspect="1"/>
          </p:cNvPicPr>
          <p:nvPr/>
        </p:nvPicPr>
        <p:blipFill>
          <a:blip r:embed="rId6"/>
          <a:stretch>
            <a:fillRect/>
          </a:stretch>
        </p:blipFill>
        <p:spPr>
          <a:xfrm>
            <a:off x="1412731" y="2196986"/>
            <a:ext cx="5516880" cy="2634103"/>
          </a:xfrm>
          <a:prstGeom prst="rect">
            <a:avLst/>
          </a:prstGeom>
        </p:spPr>
      </p:pic>
    </p:spTree>
    <p:extLst>
      <p:ext uri="{BB962C8B-B14F-4D97-AF65-F5344CB8AC3E}">
        <p14:creationId xmlns:p14="http://schemas.microsoft.com/office/powerpoint/2010/main" val="1785037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Setting up a Service</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8</a:t>
            </a:r>
            <a:endParaRPr lang="ru-RU" dirty="0"/>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14" name="Содержимое 2">
            <a:extLst>
              <a:ext uri="{FF2B5EF4-FFF2-40B4-BE49-F238E27FC236}">
                <a16:creationId xmlns:a16="http://schemas.microsoft.com/office/drawing/2014/main" id="{F95F6E1B-B990-494B-849C-D74CBB848CE8}"/>
              </a:ext>
            </a:extLst>
          </p:cNvPr>
          <p:cNvSpPr>
            <a:spLocks noGrp="1"/>
          </p:cNvSpPr>
          <p:nvPr>
            <p:ph idx="1"/>
          </p:nvPr>
        </p:nvSpPr>
        <p:spPr>
          <a:xfrm>
            <a:off x="242080" y="834576"/>
            <a:ext cx="7595358" cy="3387237"/>
          </a:xfrm>
        </p:spPr>
        <p:txBody>
          <a:bodyPr>
            <a:normAutofit/>
          </a:bodyPr>
          <a:lstStyle/>
          <a:p>
            <a:pPr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A group of multithreaded routines or jobs </a:t>
            </a:r>
          </a:p>
          <a:p>
            <a:pPr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These routines are catalogued in PGM.FILE</a:t>
            </a:r>
          </a:p>
          <a:p>
            <a:pPr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Processes are catalogued in BATCH</a:t>
            </a:r>
          </a:p>
          <a:p>
            <a:pPr algn="just">
              <a:spcAft>
                <a:spcPts val="600"/>
              </a:spcAft>
              <a:buBlip>
                <a:blip r:embed="rId7"/>
              </a:buBlip>
            </a:pPr>
            <a:r>
              <a:rPr lang="en-US" sz="1600" dirty="0">
                <a:latin typeface="Tahoma" panose="020B0604030504040204" pitchFamily="34" charset="0"/>
                <a:ea typeface="Tahoma" panose="020B0604030504040204" pitchFamily="34" charset="0"/>
                <a:cs typeface="Tahoma" panose="020B0604030504040204" pitchFamily="34" charset="0"/>
              </a:rPr>
              <a:t>Trigger to start the service is catalogued in TSA.SERVICE – Id identical to BATCH record Id</a:t>
            </a: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marL="0" indent="0" algn="just">
              <a:spcAft>
                <a:spcPts val="600"/>
              </a:spcAft>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spcAft>
                <a:spcPts val="600"/>
              </a:spcAft>
              <a:buBlip>
                <a:blip r:embed="rId7"/>
              </a:buBlip>
            </a:pPr>
            <a:endParaRPr lang="en-US" sz="1600" dirty="0">
              <a:latin typeface="Tahoma" panose="020B0604030504040204" pitchFamily="34" charset="0"/>
              <a:ea typeface="Tahoma" panose="020B0604030504040204" pitchFamily="34" charset="0"/>
              <a:cs typeface="Tahoma" panose="020B0604030504040204" pitchFamily="34" charset="0"/>
            </a:endParaRPr>
          </a:p>
        </p:txBody>
      </p:sp>
      <p:pic>
        <p:nvPicPr>
          <p:cNvPr id="4" name="Рисунок 3">
            <a:extLst>
              <a:ext uri="{FF2B5EF4-FFF2-40B4-BE49-F238E27FC236}">
                <a16:creationId xmlns:a16="http://schemas.microsoft.com/office/drawing/2014/main" id="{774F67AF-73CA-4D22-8A99-9DAD8018F92C}"/>
              </a:ext>
            </a:extLst>
          </p:cNvPr>
          <p:cNvPicPr>
            <a:picLocks noChangeAspect="1"/>
          </p:cNvPicPr>
          <p:nvPr/>
        </p:nvPicPr>
        <p:blipFill>
          <a:blip r:embed="rId8"/>
          <a:stretch>
            <a:fillRect/>
          </a:stretch>
        </p:blipFill>
        <p:spPr>
          <a:xfrm>
            <a:off x="2641035" y="2571750"/>
            <a:ext cx="3404729" cy="2245224"/>
          </a:xfrm>
          <a:prstGeom prst="rect">
            <a:avLst/>
          </a:prstGeom>
        </p:spPr>
      </p:pic>
    </p:spTree>
    <p:extLst>
      <p:ext uri="{BB962C8B-B14F-4D97-AF65-F5344CB8AC3E}">
        <p14:creationId xmlns:p14="http://schemas.microsoft.com/office/powerpoint/2010/main" val="3305070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Изображение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01"/>
            <a:ext cx="8530938" cy="554793"/>
          </a:xfrm>
          <a:prstGeom prst="rect">
            <a:avLst/>
          </a:prstGeom>
        </p:spPr>
      </p:pic>
      <p:sp>
        <p:nvSpPr>
          <p:cNvPr id="2" name="Название 1"/>
          <p:cNvSpPr>
            <a:spLocks noGrp="1"/>
          </p:cNvSpPr>
          <p:nvPr>
            <p:ph type="title"/>
          </p:nvPr>
        </p:nvSpPr>
        <p:spPr>
          <a:xfrm>
            <a:off x="0" y="43960"/>
            <a:ext cx="8686800" cy="461738"/>
          </a:xfrm>
        </p:spPr>
        <p:txBody>
          <a:bodyPr>
            <a:normAutofit/>
          </a:bodyPr>
          <a:lstStyle/>
          <a:p>
            <a:pPr algn="l"/>
            <a:r>
              <a:rPr lang="ru-RU" sz="18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The payments Service </a:t>
            </a:r>
            <a:endParaRPr lang="ru-RU" sz="1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9" name="Изображение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069" y="214039"/>
            <a:ext cx="740976" cy="326930"/>
          </a:xfrm>
          <a:prstGeom prst="rect">
            <a:avLst/>
          </a:prstGeom>
        </p:spPr>
      </p:pic>
      <p:sp>
        <p:nvSpPr>
          <p:cNvPr id="5" name="Footer Placeholder 4"/>
          <p:cNvSpPr>
            <a:spLocks noGrp="1"/>
          </p:cNvSpPr>
          <p:nvPr>
            <p:ph type="ftr" sz="quarter" idx="11"/>
          </p:nvPr>
        </p:nvSpPr>
        <p:spPr/>
        <p:txBody>
          <a:bodyPr/>
          <a:lstStyle/>
          <a:p>
            <a:r>
              <a:rPr lang="en-US" dirty="0"/>
              <a:t>9</a:t>
            </a:r>
            <a:endParaRPr lang="ru-RU" dirty="0"/>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09" y="4767262"/>
            <a:ext cx="1260555" cy="307749"/>
          </a:xfrm>
          <a:prstGeom prst="rect">
            <a:avLst/>
          </a:prstGeom>
        </p:spPr>
      </p:pic>
      <p:pic>
        <p:nvPicPr>
          <p:cNvPr id="12" name="Изображение 8">
            <a:extLst>
              <a:ext uri="{FF2B5EF4-FFF2-40B4-BE49-F238E27FC236}">
                <a16:creationId xmlns:a16="http://schemas.microsoft.com/office/drawing/2014/main" id="{A8502D45-5477-45E5-BF94-5301EBB720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9873" y="3290308"/>
            <a:ext cx="1623971" cy="1863011"/>
          </a:xfrm>
          <a:prstGeom prst="rect">
            <a:avLst/>
          </a:prstGeom>
        </p:spPr>
      </p:pic>
      <p:sp>
        <p:nvSpPr>
          <p:cNvPr id="13" name="TextBox 12">
            <a:extLst>
              <a:ext uri="{FF2B5EF4-FFF2-40B4-BE49-F238E27FC236}">
                <a16:creationId xmlns:a16="http://schemas.microsoft.com/office/drawing/2014/main" id="{3CD8B261-7D92-4357-A20C-5921E788EC4E}"/>
              </a:ext>
            </a:extLst>
          </p:cNvPr>
          <p:cNvSpPr txBox="1"/>
          <p:nvPr/>
        </p:nvSpPr>
        <p:spPr>
          <a:xfrm>
            <a:off x="185737" y="711048"/>
            <a:ext cx="8501063" cy="824841"/>
          </a:xfrm>
          <a:prstGeom prst="rect">
            <a:avLst/>
          </a:prstGeom>
          <a:noFill/>
        </p:spPr>
        <p:txBody>
          <a:bodyPr>
            <a:spAutoFit/>
          </a:bodyPr>
          <a:lstStyle/>
          <a:p>
            <a:pPr marL="342900" indent="-342900" eaLnBrk="0" hangingPunct="0">
              <a:spcBef>
                <a:spcPct val="20000"/>
              </a:spcBef>
              <a:buSzPct val="130000"/>
              <a:defRPr/>
            </a:pPr>
            <a:r>
              <a:rPr lang="en-US" sz="1400" dirty="0">
                <a:latin typeface="Tahoma" panose="020B0604030504040204" pitchFamily="34" charset="0"/>
                <a:ea typeface="Tahoma" panose="020B0604030504040204" pitchFamily="34" charset="0"/>
                <a:cs typeface="Tahoma" panose="020B0604030504040204" pitchFamily="34" charset="0"/>
              </a:rPr>
              <a:t>Let us look at an example, discussed earlier.</a:t>
            </a:r>
          </a:p>
          <a:p>
            <a:pPr marL="342900" indent="-342900" eaLnBrk="0" hangingPunct="0">
              <a:spcBef>
                <a:spcPct val="20000"/>
              </a:spcBef>
              <a:buSzPct val="130000"/>
              <a:defRPr/>
            </a:pPr>
            <a:r>
              <a:rPr lang="en-US" sz="1400" dirty="0">
                <a:latin typeface="Tahoma" panose="020B0604030504040204" pitchFamily="34" charset="0"/>
                <a:ea typeface="Tahoma" panose="020B0604030504040204" pitchFamily="34" charset="0"/>
                <a:cs typeface="Tahoma" panose="020B0604030504040204" pitchFamily="34" charset="0"/>
              </a:rPr>
              <a:t>FT.BULK.PAYMENT is the service used for bulk payments processing. Take a look at the</a:t>
            </a:r>
          </a:p>
          <a:p>
            <a:pPr marL="342900" indent="-342900" eaLnBrk="0" hangingPunct="0">
              <a:spcBef>
                <a:spcPct val="20000"/>
              </a:spcBef>
              <a:buSzPct val="130000"/>
              <a:defRPr/>
            </a:pPr>
            <a:r>
              <a:rPr lang="en-US" sz="1400" dirty="0">
                <a:latin typeface="Tahoma" panose="020B0604030504040204" pitchFamily="34" charset="0"/>
                <a:ea typeface="Tahoma" panose="020B0604030504040204" pitchFamily="34" charset="0"/>
                <a:cs typeface="Tahoma" panose="020B0604030504040204" pitchFamily="34" charset="0"/>
              </a:rPr>
              <a:t>jobs within the process:</a:t>
            </a:r>
            <a:endParaRPr lang="en-GB" sz="1400" dirty="0">
              <a:latin typeface="Tahoma" panose="020B0604030504040204" pitchFamily="34" charset="0"/>
              <a:ea typeface="Tahoma" panose="020B0604030504040204" pitchFamily="34" charset="0"/>
              <a:cs typeface="Tahoma" panose="020B0604030504040204" pitchFamily="34" charset="0"/>
            </a:endParaRPr>
          </a:p>
        </p:txBody>
      </p:sp>
      <p:pic>
        <p:nvPicPr>
          <p:cNvPr id="15" name="Picture 15">
            <a:extLst>
              <a:ext uri="{FF2B5EF4-FFF2-40B4-BE49-F238E27FC236}">
                <a16:creationId xmlns:a16="http://schemas.microsoft.com/office/drawing/2014/main" id="{F19B29CF-03EC-46DB-B86D-E656AD0A525D}"/>
              </a:ext>
            </a:extLst>
          </p:cNvPr>
          <p:cNvPicPr>
            <a:picLocks noChangeAspect="1" noChangeArrowheads="1"/>
          </p:cNvPicPr>
          <p:nvPr/>
        </p:nvPicPr>
        <p:blipFill>
          <a:blip r:embed="rId7" cstate="print"/>
          <a:srcRect/>
          <a:stretch>
            <a:fillRect/>
          </a:stretch>
        </p:blipFill>
        <p:spPr bwMode="auto">
          <a:xfrm>
            <a:off x="214313" y="1701046"/>
            <a:ext cx="3075341" cy="1185374"/>
          </a:xfrm>
          <a:prstGeom prst="rect">
            <a:avLst/>
          </a:prstGeom>
          <a:ln>
            <a:solidFill>
              <a:schemeClr val="tx1"/>
            </a:solidFill>
          </a:ln>
          <a:effectLst>
            <a:outerShdw blurRad="292100" dist="139700" dir="2700000" algn="tl" rotWithShape="0">
              <a:srgbClr val="333333">
                <a:alpha val="65000"/>
              </a:srgbClr>
            </a:outerShdw>
          </a:effectLst>
        </p:spPr>
      </p:pic>
      <p:pic>
        <p:nvPicPr>
          <p:cNvPr id="16" name="Picture 16">
            <a:extLst>
              <a:ext uri="{FF2B5EF4-FFF2-40B4-BE49-F238E27FC236}">
                <a16:creationId xmlns:a16="http://schemas.microsoft.com/office/drawing/2014/main" id="{D1739725-248F-4265-A6DD-F846A576A5FF}"/>
              </a:ext>
            </a:extLst>
          </p:cNvPr>
          <p:cNvPicPr>
            <a:picLocks noChangeAspect="1" noChangeArrowheads="1"/>
          </p:cNvPicPr>
          <p:nvPr/>
        </p:nvPicPr>
        <p:blipFill>
          <a:blip r:embed="rId8" cstate="print"/>
          <a:srcRect/>
          <a:stretch>
            <a:fillRect/>
          </a:stretch>
        </p:blipFill>
        <p:spPr bwMode="auto">
          <a:xfrm>
            <a:off x="2862503" y="2349107"/>
            <a:ext cx="2715658" cy="2418156"/>
          </a:xfrm>
          <a:prstGeom prst="rect">
            <a:avLst/>
          </a:prstGeom>
          <a:ln>
            <a:solidFill>
              <a:schemeClr val="tx1"/>
            </a:solidFill>
          </a:ln>
          <a:effectLst>
            <a:outerShdw blurRad="292100" dist="139700" dir="2700000" algn="tl" rotWithShape="0">
              <a:srgbClr val="333333">
                <a:alpha val="65000"/>
              </a:srgbClr>
            </a:outerShdw>
          </a:effectLst>
        </p:spPr>
      </p:pic>
      <p:sp>
        <p:nvSpPr>
          <p:cNvPr id="17" name="Rounded Rectangular Callout 11">
            <a:extLst>
              <a:ext uri="{FF2B5EF4-FFF2-40B4-BE49-F238E27FC236}">
                <a16:creationId xmlns:a16="http://schemas.microsoft.com/office/drawing/2014/main" id="{CDC26CE9-19D7-461D-AD6F-2068AD69F938}"/>
              </a:ext>
            </a:extLst>
          </p:cNvPr>
          <p:cNvSpPr/>
          <p:nvPr/>
        </p:nvSpPr>
        <p:spPr>
          <a:xfrm>
            <a:off x="6019800" y="1398212"/>
            <a:ext cx="2055742" cy="824841"/>
          </a:xfrm>
          <a:prstGeom prst="wedgeRoundRectCallout">
            <a:avLst>
              <a:gd name="adj1" fmla="val -29511"/>
              <a:gd name="adj2" fmla="val 86204"/>
              <a:gd name="adj3" fmla="val 16667"/>
            </a:avLst>
          </a:prstGeom>
          <a:solidFill>
            <a:srgbClr val="FFFFB9"/>
          </a:solidFill>
          <a:ln w="3175">
            <a:solidFill>
              <a:schemeClr val="tx1"/>
            </a:solidFill>
          </a:ln>
          <a:scene3d>
            <a:camera prst="orthographicFront"/>
            <a:lightRig rig="threePt" dir="t"/>
          </a:scene3d>
          <a:sp3d>
            <a:bevelT w="0" h="0"/>
            <a:bevelB w="0" h="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400" dirty="0">
                <a:solidFill>
                  <a:schemeClr val="tx1"/>
                </a:solidFill>
              </a:rPr>
              <a:t>Company (branch) mnemonic is a part of ID</a:t>
            </a:r>
            <a:endParaRPr lang="en-GB" sz="1400" dirty="0">
              <a:solidFill>
                <a:schemeClr val="tx1"/>
              </a:solidFill>
            </a:endParaRPr>
          </a:p>
        </p:txBody>
      </p:sp>
      <p:sp>
        <p:nvSpPr>
          <p:cNvPr id="18" name="Rectangle 27">
            <a:extLst>
              <a:ext uri="{FF2B5EF4-FFF2-40B4-BE49-F238E27FC236}">
                <a16:creationId xmlns:a16="http://schemas.microsoft.com/office/drawing/2014/main" id="{1BBD98F5-C8F9-4509-A570-48A2A24CCD03}"/>
              </a:ext>
            </a:extLst>
          </p:cNvPr>
          <p:cNvSpPr/>
          <p:nvPr/>
        </p:nvSpPr>
        <p:spPr>
          <a:xfrm>
            <a:off x="3708449" y="3016975"/>
            <a:ext cx="1727102" cy="2733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
        <p:nvSpPr>
          <p:cNvPr id="20" name="Rectangle 27">
            <a:extLst>
              <a:ext uri="{FF2B5EF4-FFF2-40B4-BE49-F238E27FC236}">
                <a16:creationId xmlns:a16="http://schemas.microsoft.com/office/drawing/2014/main" id="{B9698899-36AD-4BEA-A0AB-6F0329EA09FD}"/>
              </a:ext>
            </a:extLst>
          </p:cNvPr>
          <p:cNvSpPr/>
          <p:nvPr/>
        </p:nvSpPr>
        <p:spPr>
          <a:xfrm>
            <a:off x="3708449" y="3755452"/>
            <a:ext cx="1727102" cy="2733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
        <p:nvSpPr>
          <p:cNvPr id="22" name="Rounded Rectangle 22">
            <a:extLst>
              <a:ext uri="{FF2B5EF4-FFF2-40B4-BE49-F238E27FC236}">
                <a16:creationId xmlns:a16="http://schemas.microsoft.com/office/drawing/2014/main" id="{80FC6FD5-8C1F-4C26-9221-C96D2A161D25}"/>
              </a:ext>
            </a:extLst>
          </p:cNvPr>
          <p:cNvSpPr>
            <a:spLocks noChangeArrowheads="1"/>
          </p:cNvSpPr>
          <p:nvPr/>
        </p:nvSpPr>
        <p:spPr bwMode="auto">
          <a:xfrm>
            <a:off x="6424107" y="3153641"/>
            <a:ext cx="2357422" cy="714380"/>
          </a:xfrm>
          <a:prstGeom prst="roundRect">
            <a:avLst>
              <a:gd name="adj" fmla="val 16667"/>
            </a:avLst>
          </a:prstGeom>
          <a:solidFill>
            <a:schemeClr val="accent1">
              <a:lumMod val="25000"/>
            </a:schemeClr>
          </a:solidFill>
          <a:scene3d>
            <a:camera prst="orthographicFront"/>
            <a:lightRig rig="threePt" dir="t"/>
          </a:scene3d>
          <a:sp3d>
            <a:bevelT w="381000" h="381000"/>
            <a:bevelB w="381000" h="3810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marL="342900" indent="-342900" algn="ctr" eaLnBrk="0" hangingPunct="0">
              <a:buSzPct val="130000"/>
              <a:defRPr/>
            </a:pPr>
            <a:r>
              <a:rPr lang="en-US" sz="1400" b="1" dirty="0">
                <a:solidFill>
                  <a:schemeClr val="bg1"/>
                </a:solidFill>
              </a:rPr>
              <a:t>Jobs should be </a:t>
            </a:r>
          </a:p>
          <a:p>
            <a:pPr marL="342900" indent="-342900" algn="ctr" eaLnBrk="0" hangingPunct="0">
              <a:buSzPct val="130000"/>
              <a:defRPr/>
            </a:pPr>
            <a:r>
              <a:rPr lang="en-US" sz="1400" b="1" dirty="0">
                <a:solidFill>
                  <a:schemeClr val="bg1"/>
                </a:solidFill>
              </a:rPr>
              <a:t>catalogued in PGM file</a:t>
            </a:r>
          </a:p>
        </p:txBody>
      </p:sp>
      <p:cxnSp>
        <p:nvCxnSpPr>
          <p:cNvPr id="23" name="Straight Arrow Connector 15">
            <a:extLst>
              <a:ext uri="{FF2B5EF4-FFF2-40B4-BE49-F238E27FC236}">
                <a16:creationId xmlns:a16="http://schemas.microsoft.com/office/drawing/2014/main" id="{DF7448FD-6275-402B-A392-7FB63F2F4F96}"/>
              </a:ext>
            </a:extLst>
          </p:cNvPr>
          <p:cNvCxnSpPr/>
          <p:nvPr/>
        </p:nvCxnSpPr>
        <p:spPr>
          <a:xfrm>
            <a:off x="5435551" y="3108100"/>
            <a:ext cx="1000125" cy="28575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15">
            <a:extLst>
              <a:ext uri="{FF2B5EF4-FFF2-40B4-BE49-F238E27FC236}">
                <a16:creationId xmlns:a16="http://schemas.microsoft.com/office/drawing/2014/main" id="{95412C85-12BA-48C4-A805-423332757FCD}"/>
              </a:ext>
            </a:extLst>
          </p:cNvPr>
          <p:cNvCxnSpPr>
            <a:cxnSpLocks/>
          </p:cNvCxnSpPr>
          <p:nvPr/>
        </p:nvCxnSpPr>
        <p:spPr>
          <a:xfrm flipV="1">
            <a:off x="5423982" y="3651910"/>
            <a:ext cx="1000125" cy="216111"/>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5555424"/>
      </p:ext>
    </p:extLst>
  </p:cSld>
  <p:clrMapOvr>
    <a:masterClrMapping/>
  </p:clrMapOvr>
</p:sld>
</file>

<file path=ppt/theme/theme1.xml><?xml version="1.0" encoding="utf-8"?>
<a:theme xmlns:a="http://schemas.openxmlformats.org/drawingml/2006/main" name="Тема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6982</TotalTime>
  <Words>3780</Words>
  <Application>Microsoft Office PowerPoint</Application>
  <PresentationFormat>Экран (16:9)</PresentationFormat>
  <Paragraphs>290</Paragraphs>
  <Slides>27</Slides>
  <Notes>18</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27</vt:i4>
      </vt:variant>
    </vt:vector>
  </HeadingPairs>
  <TitlesOfParts>
    <vt:vector size="32" baseType="lpstr">
      <vt:lpstr>Arial</vt:lpstr>
      <vt:lpstr>Calibri</vt:lpstr>
      <vt:lpstr>Tahoma</vt:lpstr>
      <vt:lpstr>Wingdings</vt:lpstr>
      <vt:lpstr>Тема Office</vt:lpstr>
      <vt:lpstr>Session 11. Services and COB in T24</vt:lpstr>
      <vt:lpstr>     Agenda</vt:lpstr>
      <vt:lpstr>     T24 Services</vt:lpstr>
      <vt:lpstr>     T24 Services Overview</vt:lpstr>
      <vt:lpstr>     Services – An Example</vt:lpstr>
      <vt:lpstr>     Units of a service</vt:lpstr>
      <vt:lpstr>     Process and Jobs</vt:lpstr>
      <vt:lpstr>     Setting up a Service</vt:lpstr>
      <vt:lpstr>     The payments Service </vt:lpstr>
      <vt:lpstr>     Multi – threading in a Job</vt:lpstr>
      <vt:lpstr> Execution of a service - Illustration</vt:lpstr>
      <vt:lpstr> BATCH</vt:lpstr>
      <vt:lpstr> BATCH – Features</vt:lpstr>
      <vt:lpstr> BATCH – Setting dependency</vt:lpstr>
      <vt:lpstr> TSA.WORKLOAD.PROFILE</vt:lpstr>
      <vt:lpstr> TSA.SERVICE </vt:lpstr>
      <vt:lpstr> Start / Stop a service </vt:lpstr>
      <vt:lpstr>     T24 COB</vt:lpstr>
      <vt:lpstr> COB - Close Of Business</vt:lpstr>
      <vt:lpstr> Stages of COB</vt:lpstr>
      <vt:lpstr> COB – High Level Overview</vt:lpstr>
      <vt:lpstr> Non Stop (NS) Module</vt:lpstr>
      <vt:lpstr> COB Monitor - Enquiry COB.PROGRESS</vt:lpstr>
      <vt:lpstr> COB Errors - EB.EOD.ERROR</vt:lpstr>
      <vt:lpstr> COB Errors - EB.EOD.ERROR</vt:lpstr>
      <vt:lpstr> COB Errors - EB.EOD.ERROR</vt:lpstr>
      <vt:lpstr>Thank you for your time and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Название презентации</dc:title>
  <dc:creator>Yauhen</dc:creator>
  <cp:lastModifiedBy>Yauheni Zhohun</cp:lastModifiedBy>
  <cp:revision>370</cp:revision>
  <dcterms:created xsi:type="dcterms:W3CDTF">2018-08-16T12:20:01Z</dcterms:created>
  <dcterms:modified xsi:type="dcterms:W3CDTF">2021-10-08T14:53:41Z</dcterms:modified>
</cp:coreProperties>
</file>

<file path=docProps/thumbnail.jpeg>
</file>